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drawings/drawing1.xml" ContentType="application/vnd.openxmlformats-officedocument.drawingml.chartshapes+xml"/>
  <Override PartName="/ppt/charts/chart5.xml" ContentType="application/vnd.openxmlformats-officedocument.drawingml.chart+xml"/>
  <Override PartName="/ppt/drawings/drawing2.xml" ContentType="application/vnd.openxmlformats-officedocument.drawingml.chartshapes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drawings/drawing3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8" r:id="rId4"/>
    <p:sldId id="261" r:id="rId5"/>
    <p:sldId id="262" r:id="rId6"/>
    <p:sldId id="264" r:id="rId7"/>
    <p:sldId id="263" r:id="rId8"/>
    <p:sldId id="265" r:id="rId9"/>
    <p:sldId id="266" r:id="rId10"/>
    <p:sldId id="267" r:id="rId11"/>
    <p:sldId id="268" r:id="rId12"/>
    <p:sldId id="269" r:id="rId13"/>
    <p:sldId id="270" r:id="rId14"/>
    <p:sldId id="275" r:id="rId15"/>
    <p:sldId id="271" r:id="rId16"/>
    <p:sldId id="272" r:id="rId17"/>
    <p:sldId id="279" r:id="rId18"/>
    <p:sldId id="276" r:id="rId19"/>
    <p:sldId id="277" r:id="rId20"/>
    <p:sldId id="280" r:id="rId21"/>
    <p:sldId id="281" r:id="rId22"/>
    <p:sldId id="282" r:id="rId23"/>
    <p:sldId id="283" r:id="rId24"/>
    <p:sldId id="284" r:id="rId25"/>
    <p:sldId id="285" r:id="rId26"/>
    <p:sldId id="295" r:id="rId27"/>
    <p:sldId id="286" r:id="rId28"/>
    <p:sldId id="294" r:id="rId29"/>
    <p:sldId id="293" r:id="rId30"/>
    <p:sldId id="296" r:id="rId31"/>
    <p:sldId id="288" r:id="rId32"/>
    <p:sldId id="289" r:id="rId33"/>
    <p:sldId id="290" r:id="rId34"/>
    <p:sldId id="291" r:id="rId35"/>
    <p:sldId id="292" r:id="rId36"/>
    <p:sldId id="297" r:id="rId37"/>
    <p:sldId id="298" r:id="rId3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DA37D80-6434-44D0-A028-1B22A696006F}" styleName="Светлый стиль 3 -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124" d="100"/>
          <a:sy n="124" d="100"/>
        </p:scale>
        <p:origin x="-193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14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1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oleObject" Target="file:///C:\Users\Best\Documents\&#1050;&#1085;&#1080;&#1075;&#1072;1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1\Desktop\&#1051;&#1080;&#1089;&#1090;%20Microsoft%20Office%20Excel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1\Desktop\&#1051;&#1080;&#1089;&#1090;%20Microsoft%20Office%20Excel.xlsx" TargetMode="Externa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User1\Desktop\&#1051;&#1080;&#1089;&#1090;%20Microsoft%20Office%20Excel.xlsx" TargetMode="Externa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&#1050;&#1085;&#1080;&#1075;&#1072;1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770821142698273E-2"/>
          <c:y val="7.0109055463833697E-2"/>
          <c:w val="0.90157344775044146"/>
          <c:h val="0.53820430914386908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2018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2.4330900243309072E-3"/>
                  <c:y val="-8.139534883720972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"/>
                  <c:y val="-6.589147286821721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4.8661800486618006E-3"/>
                  <c:y val="-6.589147286821721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0"/>
                  <c:y val="-5.426356589147287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0"/>
                  <c:y val="-3.87596899224806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800" b="1">
                    <a:solidFill>
                      <a:srgbClr val="FF0000"/>
                    </a:solidFill>
                    <a:latin typeface="Brush Script MT" pitchFamily="66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Тіркелген халық </c:v>
                </c:pt>
                <c:pt idx="1">
                  <c:v>Ересектер</c:v>
                </c:pt>
                <c:pt idx="2">
                  <c:v>Ұрпақты болу жасындағы әйелдер</c:v>
                </c:pt>
                <c:pt idx="3">
                  <c:v>Жасөспірімдер </c:v>
                </c:pt>
                <c:pt idx="4">
                  <c:v>Балалар 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30152</c:v>
                </c:pt>
                <c:pt idx="1">
                  <c:v>18934</c:v>
                </c:pt>
                <c:pt idx="2">
                  <c:v>6635</c:v>
                </c:pt>
                <c:pt idx="3">
                  <c:v>1268</c:v>
                </c:pt>
                <c:pt idx="4">
                  <c:v>10402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33344128"/>
        <c:axId val="33345920"/>
        <c:axId val="0"/>
      </c:bar3DChart>
      <c:catAx>
        <c:axId val="33344128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6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33345920"/>
        <c:crosses val="autoZero"/>
        <c:auto val="1"/>
        <c:lblAlgn val="ctr"/>
        <c:lblOffset val="100"/>
        <c:noMultiLvlLbl val="0"/>
      </c:catAx>
      <c:valAx>
        <c:axId val="33345920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one"/>
        <c:crossAx val="3334412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explosion val="25"/>
          <c:cat>
            <c:strRef>
              <c:f>Лист1!$A$41:$C$41</c:f>
              <c:strCache>
                <c:ptCount val="3"/>
                <c:pt idx="0">
                  <c:v>1 -2 сатысы </c:v>
                </c:pt>
                <c:pt idx="1">
                  <c:v>3 сатысы</c:v>
                </c:pt>
                <c:pt idx="2">
                  <c:v>4 сатысы </c:v>
                </c:pt>
              </c:strCache>
            </c:strRef>
          </c:cat>
          <c:val>
            <c:numRef>
              <c:f>Лист1!$A$42:$C$42</c:f>
              <c:numCache>
                <c:formatCode>General</c:formatCode>
                <c:ptCount val="3"/>
                <c:pt idx="0">
                  <c:v>17</c:v>
                </c:pt>
                <c:pt idx="1">
                  <c:v>16</c:v>
                </c:pt>
                <c:pt idx="2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0"/>
        </c:dLbls>
      </c:pie3DChart>
    </c:plotArea>
    <c:legend>
      <c:legendPos val="t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1.6975308641975339E-2"/>
          <c:y val="5.1131517306382226E-2"/>
          <c:w val="0.96604938271604934"/>
          <c:h val="0.74649416277051461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Лист1!$A$51</c:f>
              <c:strCache>
                <c:ptCount val="1"/>
                <c:pt idx="0">
                  <c:v>жоспар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2.5031292400447169E-2"/>
                  <c:y val="1.388888888888892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1.668752826696478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1.8356281093661185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2.00250339203576E-2"/>
                  <c:y val="1.388888888888892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1.168126978687533E-2"/>
                  <c:y val="1.388888888888892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2.3362539573750597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Лист1!$B$50:$H$50</c:f>
              <c:strCache>
                <c:ptCount val="7"/>
                <c:pt idx="0">
                  <c:v>Жүрек қан тамыр жүйесі</c:v>
                </c:pt>
                <c:pt idx="1">
                  <c:v>Кант диабеті</c:v>
                </c:pt>
                <c:pt idx="2">
                  <c:v>Глаукома</c:v>
                </c:pt>
                <c:pt idx="3">
                  <c:v>Жатыр мойны қатерлі ісігі </c:v>
                </c:pt>
                <c:pt idx="4">
                  <c:v>Тік ішек қатерлі ісігі </c:v>
                </c:pt>
                <c:pt idx="5">
                  <c:v>Сүт безі қатерлі ісігі</c:v>
                </c:pt>
                <c:pt idx="6">
                  <c:v>Балалар </c:v>
                </c:pt>
              </c:strCache>
            </c:strRef>
          </c:cat>
          <c:val>
            <c:numRef>
              <c:f>Лист1!$B$51:$H$51</c:f>
              <c:numCache>
                <c:formatCode>General</c:formatCode>
                <c:ptCount val="7"/>
                <c:pt idx="0">
                  <c:v>3871</c:v>
                </c:pt>
                <c:pt idx="1">
                  <c:v>4327</c:v>
                </c:pt>
                <c:pt idx="2">
                  <c:v>4413</c:v>
                </c:pt>
                <c:pt idx="3">
                  <c:v>1290</c:v>
                </c:pt>
                <c:pt idx="4">
                  <c:v>1968</c:v>
                </c:pt>
                <c:pt idx="5">
                  <c:v>1968</c:v>
                </c:pt>
                <c:pt idx="6">
                  <c:v>11214</c:v>
                </c:pt>
              </c:numCache>
            </c:numRef>
          </c:val>
        </c:ser>
        <c:ser>
          <c:idx val="1"/>
          <c:order val="1"/>
          <c:tx>
            <c:strRef>
              <c:f>Лист1!$A$52</c:f>
              <c:strCache>
                <c:ptCount val="1"/>
                <c:pt idx="0">
                  <c:v>орындалысы</c:v>
                </c:pt>
              </c:strCache>
            </c:strRef>
          </c:tx>
          <c:invertIfNegative val="0"/>
          <c:dLbls>
            <c:dLbl>
              <c:idx val="1"/>
              <c:layout>
                <c:manualLayout>
                  <c:x val="2.4691358024691384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5031292400447169E-2"/>
                  <c:y val="-9.259259259259300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3.3375056533929475E-3"/>
                  <c:y val="-6.944444444444450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2.0025033920357649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>
                    <a:solidFill>
                      <a:srgbClr val="C00000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Лист1!$B$50:$H$50</c:f>
              <c:strCache>
                <c:ptCount val="7"/>
                <c:pt idx="0">
                  <c:v>Жүрек қан тамыр жүйесі</c:v>
                </c:pt>
                <c:pt idx="1">
                  <c:v>Кант диабеті</c:v>
                </c:pt>
                <c:pt idx="2">
                  <c:v>Глаукома</c:v>
                </c:pt>
                <c:pt idx="3">
                  <c:v>Жатыр мойны қатерлі ісігі </c:v>
                </c:pt>
                <c:pt idx="4">
                  <c:v>Тік ішек қатерлі ісігі </c:v>
                </c:pt>
                <c:pt idx="5">
                  <c:v>Сүт безі қатерлі ісігі</c:v>
                </c:pt>
                <c:pt idx="6">
                  <c:v>Балалар </c:v>
                </c:pt>
              </c:strCache>
            </c:strRef>
          </c:cat>
          <c:val>
            <c:numRef>
              <c:f>Лист1!$B$52:$H$52</c:f>
              <c:numCache>
                <c:formatCode>General</c:formatCode>
                <c:ptCount val="7"/>
                <c:pt idx="0">
                  <c:v>3755</c:v>
                </c:pt>
                <c:pt idx="1">
                  <c:v>3930</c:v>
                </c:pt>
                <c:pt idx="2">
                  <c:v>3960</c:v>
                </c:pt>
                <c:pt idx="3">
                  <c:v>1163</c:v>
                </c:pt>
                <c:pt idx="4">
                  <c:v>2280</c:v>
                </c:pt>
                <c:pt idx="5">
                  <c:v>1870</c:v>
                </c:pt>
                <c:pt idx="6">
                  <c:v>10391</c:v>
                </c:pt>
              </c:numCache>
            </c:numRef>
          </c:val>
        </c:ser>
        <c:ser>
          <c:idx val="2"/>
          <c:order val="2"/>
          <c:tx>
            <c:strRef>
              <c:f>Лист1!$A$53</c:f>
              <c:strCache>
                <c:ptCount val="1"/>
                <c:pt idx="0">
                  <c:v>"Д" есеп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3350022613571769E-2"/>
                  <c:y val="-3.24074074074074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1.8356281093661185E-2"/>
                  <c:y val="-1.3888888888889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>
                    <a:solidFill>
                      <a:srgbClr val="003300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Лист1!$B$50:$H$50</c:f>
              <c:strCache>
                <c:ptCount val="7"/>
                <c:pt idx="0">
                  <c:v>Жүрек қан тамыр жүйесі</c:v>
                </c:pt>
                <c:pt idx="1">
                  <c:v>Кант диабеті</c:v>
                </c:pt>
                <c:pt idx="2">
                  <c:v>Глаукома</c:v>
                </c:pt>
                <c:pt idx="3">
                  <c:v>Жатыр мойны қатерлі ісігі </c:v>
                </c:pt>
                <c:pt idx="4">
                  <c:v>Тік ішек қатерлі ісігі </c:v>
                </c:pt>
                <c:pt idx="5">
                  <c:v>Сүт безі қатерлі ісігі</c:v>
                </c:pt>
                <c:pt idx="6">
                  <c:v>Балалар </c:v>
                </c:pt>
              </c:strCache>
            </c:strRef>
          </c:cat>
          <c:val>
            <c:numRef>
              <c:f>Лист1!$B$53:$H$53</c:f>
              <c:numCache>
                <c:formatCode>General</c:formatCode>
                <c:ptCount val="7"/>
                <c:pt idx="0">
                  <c:v>198</c:v>
                </c:pt>
                <c:pt idx="1">
                  <c:v>22</c:v>
                </c:pt>
                <c:pt idx="2">
                  <c:v>3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296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ylinder"/>
        <c:axId val="32955392"/>
        <c:axId val="40194816"/>
        <c:axId val="0"/>
      </c:bar3DChart>
      <c:catAx>
        <c:axId val="32955392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2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40194816"/>
        <c:crosses val="autoZero"/>
        <c:auto val="1"/>
        <c:lblAlgn val="ctr"/>
        <c:lblOffset val="100"/>
        <c:noMultiLvlLbl val="0"/>
      </c:catAx>
      <c:valAx>
        <c:axId val="40194816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one"/>
        <c:crossAx val="32955392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14543501506756132"/>
          <c:y val="1.8571984861634628E-2"/>
          <c:w val="0.65048799455623607"/>
          <c:h val="7.6581525997414274E-2"/>
        </c:manualLayout>
      </c:layout>
      <c:overlay val="0"/>
      <c:txPr>
        <a:bodyPr/>
        <a:lstStyle/>
        <a:p>
          <a:pPr>
            <a:defRPr sz="1800" b="1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sz="1800" b="0" i="0" u="none" strike="noStrike" baseline="0"/>
              <a:t>КЕАҚ "ӘМСҚ"</a:t>
            </a:r>
            <a:r>
              <a:rPr lang="ru-RU" sz="1800" b="1" i="0" u="none" strike="noStrike" baseline="0"/>
              <a:t>  мен </a:t>
            </a:r>
            <a:r>
              <a:rPr lang="ru-RU" sz="1800" b="0" i="0" u="none" strike="noStrike" baseline="0"/>
              <a:t>АО ДСБ</a:t>
            </a:r>
            <a:r>
              <a:rPr lang="ru-RU" sz="1800" b="1" i="0" u="none" strike="noStrike" baseline="0"/>
              <a:t> </a:t>
            </a:r>
            <a:endParaRPr lang="ru-RU"/>
          </a:p>
        </c:rich>
      </c:tx>
      <c:layout/>
      <c:overlay val="0"/>
    </c:title>
    <c:autoTitleDeleted val="0"/>
    <c:plotArea>
      <c:layout/>
      <c:pieChart>
        <c:varyColors val="1"/>
        <c:ser>
          <c:idx val="1"/>
          <c:order val="1"/>
          <c:cat>
            <c:strRef>
              <c:f>Лист1!$A$77:$A$86</c:f>
              <c:strCache>
                <c:ptCount val="10"/>
                <c:pt idx="0">
                  <c:v>енбек ақы </c:v>
                </c:pt>
                <c:pt idx="1">
                  <c:v>әлеуметтік салық</c:v>
                </c:pt>
                <c:pt idx="2">
                  <c:v>тамақтану қызметі</c:v>
                </c:pt>
                <c:pt idx="3">
                  <c:v>дәрі дәрмекке</c:v>
                </c:pt>
                <c:pt idx="4">
                  <c:v>жанар жағар май </c:v>
                </c:pt>
                <c:pt idx="5">
                  <c:v>тауарларға</c:v>
                </c:pt>
                <c:pt idx="6">
                  <c:v>коммуналдық қызмет</c:v>
                </c:pt>
                <c:pt idx="7">
                  <c:v>телефон, интернет жүйесі</c:v>
                </c:pt>
                <c:pt idx="8">
                  <c:v>іс сапар шығындары</c:v>
                </c:pt>
                <c:pt idx="9">
                  <c:v>өзгеде шығындар </c:v>
                </c:pt>
              </c:strCache>
            </c:strRef>
          </c:cat>
          <c:val>
            <c:numRef>
              <c:f>Лист1!$B$77:$B$86</c:f>
              <c:numCache>
                <c:formatCode>0.00%</c:formatCode>
                <c:ptCount val="10"/>
                <c:pt idx="0">
                  <c:v>0.59799999999999998</c:v>
                </c:pt>
                <c:pt idx="1">
                  <c:v>6.0000000000000032E-2</c:v>
                </c:pt>
                <c:pt idx="2">
                  <c:v>6.0000000000000079E-3</c:v>
                </c:pt>
                <c:pt idx="3">
                  <c:v>9.5000000000000043E-2</c:v>
                </c:pt>
                <c:pt idx="4">
                  <c:v>2.3E-2</c:v>
                </c:pt>
                <c:pt idx="5">
                  <c:v>1.2E-2</c:v>
                </c:pt>
                <c:pt idx="6">
                  <c:v>5.5999999999999994E-2</c:v>
                </c:pt>
                <c:pt idx="7">
                  <c:v>7.000000000000008E-3</c:v>
                </c:pt>
                <c:pt idx="8">
                  <c:v>1.3999999999999999E-2</c:v>
                </c:pt>
                <c:pt idx="9">
                  <c:v>0.129</c:v>
                </c:pt>
              </c:numCache>
            </c:numRef>
          </c:val>
        </c:ser>
        <c:ser>
          <c:idx val="0"/>
          <c:order val="0"/>
          <c:cat>
            <c:strRef>
              <c:f>Лист1!$A$77:$A$86</c:f>
              <c:strCache>
                <c:ptCount val="10"/>
                <c:pt idx="0">
                  <c:v>енбек ақы </c:v>
                </c:pt>
                <c:pt idx="1">
                  <c:v>әлеуметтік салық</c:v>
                </c:pt>
                <c:pt idx="2">
                  <c:v>тамақтану қызметі</c:v>
                </c:pt>
                <c:pt idx="3">
                  <c:v>дәрі дәрмекке</c:v>
                </c:pt>
                <c:pt idx="4">
                  <c:v>жанар жағар май </c:v>
                </c:pt>
                <c:pt idx="5">
                  <c:v>тауарларға</c:v>
                </c:pt>
                <c:pt idx="6">
                  <c:v>коммуналдық қызмет</c:v>
                </c:pt>
                <c:pt idx="7">
                  <c:v>телефон, интернет жүйесі</c:v>
                </c:pt>
                <c:pt idx="8">
                  <c:v>іс сапар шығындары</c:v>
                </c:pt>
                <c:pt idx="9">
                  <c:v>өзгеде шығындар </c:v>
                </c:pt>
              </c:strCache>
            </c:strRef>
          </c:cat>
          <c:val>
            <c:numRef>
              <c:f>Лист1!$B$77:$B$86</c:f>
              <c:numCache>
                <c:formatCode>0.00%</c:formatCode>
                <c:ptCount val="10"/>
                <c:pt idx="0">
                  <c:v>0.59799999999999998</c:v>
                </c:pt>
                <c:pt idx="1">
                  <c:v>6.0000000000000032E-2</c:v>
                </c:pt>
                <c:pt idx="2">
                  <c:v>6.0000000000000079E-3</c:v>
                </c:pt>
                <c:pt idx="3">
                  <c:v>9.5000000000000043E-2</c:v>
                </c:pt>
                <c:pt idx="4">
                  <c:v>2.3E-2</c:v>
                </c:pt>
                <c:pt idx="5">
                  <c:v>1.2E-2</c:v>
                </c:pt>
                <c:pt idx="6">
                  <c:v>5.5999999999999994E-2</c:v>
                </c:pt>
                <c:pt idx="7">
                  <c:v>7.000000000000008E-3</c:v>
                </c:pt>
                <c:pt idx="8">
                  <c:v>1.3999999999999999E-2</c:v>
                </c:pt>
                <c:pt idx="9">
                  <c:v>0.129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0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/>
              <a:t>Ақылы қызмет жұмсалуы</a:t>
            </a:r>
          </a:p>
        </c:rich>
      </c:tx>
      <c:layout>
        <c:manualLayout>
          <c:xMode val="edge"/>
          <c:yMode val="edge"/>
          <c:x val="0.30510993238045142"/>
          <c:y val="6.9868224729190326E-2"/>
        </c:manualLayout>
      </c:layout>
      <c:overlay val="0"/>
    </c:title>
    <c:autoTitleDeleted val="0"/>
    <c:plotArea>
      <c:layout/>
      <c:pieChart>
        <c:varyColors val="1"/>
        <c:ser>
          <c:idx val="0"/>
          <c:order val="0"/>
          <c:explosion val="25"/>
          <c:cat>
            <c:strRef>
              <c:f>Лист1!$A$88:$A$92</c:f>
              <c:strCache>
                <c:ptCount val="5"/>
                <c:pt idx="0">
                  <c:v>енбек ақы </c:v>
                </c:pt>
                <c:pt idx="1">
                  <c:v>әлеуметтік салық</c:v>
                </c:pt>
                <c:pt idx="2">
                  <c:v>дәрі дәрмекке</c:v>
                </c:pt>
                <c:pt idx="3">
                  <c:v>өзге тауарларға</c:v>
                </c:pt>
                <c:pt idx="4">
                  <c:v>өзгеде қызметтерге </c:v>
                </c:pt>
              </c:strCache>
            </c:strRef>
          </c:cat>
          <c:val>
            <c:numRef>
              <c:f>Лист1!$B$88:$B$92</c:f>
              <c:numCache>
                <c:formatCode>0.00%</c:formatCode>
                <c:ptCount val="5"/>
                <c:pt idx="0">
                  <c:v>0.44500000000000001</c:v>
                </c:pt>
                <c:pt idx="1">
                  <c:v>6.7000000000000004E-2</c:v>
                </c:pt>
                <c:pt idx="2">
                  <c:v>0.1090000000000001</c:v>
                </c:pt>
                <c:pt idx="3">
                  <c:v>0.18100000000000022</c:v>
                </c:pt>
                <c:pt idx="4">
                  <c:v>0.19800000000000001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0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400"/>
      </a:pPr>
      <a:endParaRPr lang="ru-RU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kk-KZ" dirty="0" smtClean="0"/>
              <a:t>Қызметкерлер</a:t>
            </a:r>
            <a:r>
              <a:rPr lang="kk-KZ" baseline="0" dirty="0" smtClean="0"/>
              <a:t> </a:t>
            </a:r>
            <a:endParaRPr lang="ru-RU" dirty="0"/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dLbls>
            <c:dLbl>
              <c:idx val="0"/>
              <c:layout>
                <c:manualLayout>
                  <c:x val="-2.6706115426724492E-2"/>
                  <c:y val="-1.4326336727954156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4.9219985489112493E-3"/>
                  <c:y val="-2.0254122953883336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5.6402657577811481E-2"/>
                  <c:y val="-5.8663131243312003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200">
                    <a:solidFill>
                      <a:srgbClr val="C00000"/>
                    </a:solidFill>
                    <a:latin typeface="Brush Script MT" pitchFamily="66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</c:dLbls>
          <c:cat>
            <c:strRef>
              <c:f>Лист1!$A$26:$A$30</c:f>
              <c:strCache>
                <c:ptCount val="5"/>
                <c:pt idx="0">
                  <c:v>дәрігерлер </c:v>
                </c:pt>
                <c:pt idx="1">
                  <c:v>медбикелер </c:v>
                </c:pt>
                <c:pt idx="2">
                  <c:v>психолог </c:v>
                </c:pt>
                <c:pt idx="3">
                  <c:v>әлеуметтік қызметкер</c:v>
                </c:pt>
                <c:pt idx="4">
                  <c:v>басқалары </c:v>
                </c:pt>
              </c:strCache>
            </c:strRef>
          </c:cat>
          <c:val>
            <c:numRef>
              <c:f>Лист1!$B$26:$B$30</c:f>
              <c:numCache>
                <c:formatCode>General</c:formatCode>
                <c:ptCount val="5"/>
                <c:pt idx="0">
                  <c:v>51</c:v>
                </c:pt>
                <c:pt idx="1">
                  <c:v>197</c:v>
                </c:pt>
                <c:pt idx="2">
                  <c:v>3</c:v>
                </c:pt>
                <c:pt idx="3">
                  <c:v>10</c:v>
                </c:pt>
                <c:pt idx="4">
                  <c:v>108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0"/>
        </c:dLbls>
        <c:firstSliceAng val="0"/>
      </c:pieChart>
    </c:plotArea>
    <c:legend>
      <c:legendPos val="r"/>
      <c:layout/>
      <c:overlay val="0"/>
      <c:txPr>
        <a:bodyPr/>
        <a:lstStyle/>
        <a:p>
          <a:pPr>
            <a:defRPr sz="1400">
              <a:solidFill>
                <a:srgbClr val="FF0000"/>
              </a:solidFill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 err="1"/>
              <a:t>дәрігерлер</a:t>
            </a:r>
            <a:r>
              <a:rPr lang="ru-RU" dirty="0"/>
              <a:t>  </a:t>
            </a:r>
          </a:p>
        </c:rich>
      </c:tx>
      <c:layout>
        <c:manualLayout>
          <c:xMode val="edge"/>
          <c:yMode val="edge"/>
          <c:x val="0.2168915929419149"/>
          <c:y val="0.10620353948907599"/>
        </c:manualLayout>
      </c:layout>
      <c:overlay val="0"/>
    </c:title>
    <c:autoTitleDeleted val="0"/>
    <c:plotArea>
      <c:layout/>
      <c:pieChart>
        <c:varyColors val="1"/>
        <c:ser>
          <c:idx val="0"/>
          <c:order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sz="1600" dirty="0" smtClean="0">
                        <a:solidFill>
                          <a:srgbClr val="C00000"/>
                        </a:solidFill>
                      </a:rPr>
                      <a:t>10,2%</a:t>
                    </a:r>
                    <a:endParaRPr lang="ru-RU" sz="1600" dirty="0">
                      <a:solidFill>
                        <a:srgbClr val="C00000"/>
                      </a:solidFill>
                    </a:endParaRP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kk-KZ" sz="1600" smtClean="0">
                        <a:solidFill>
                          <a:srgbClr val="C00000"/>
                        </a:solidFill>
                      </a:rPr>
                      <a:t>24,4</a:t>
                    </a:r>
                    <a:r>
                      <a:rPr lang="en-US" sz="1600" smtClean="0">
                        <a:solidFill>
                          <a:srgbClr val="C00000"/>
                        </a:solidFill>
                        <a:latin typeface="Brush Script MT" pitchFamily="66" charset="0"/>
                      </a:rPr>
                      <a:t>%</a:t>
                    </a:r>
                    <a:endParaRPr lang="en-US" sz="1600">
                      <a:solidFill>
                        <a:srgbClr val="C00000"/>
                      </a:solidFill>
                      <a:latin typeface="Brush Script MT" pitchFamily="66" charset="0"/>
                    </a:endParaRP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z="1600" smtClean="0">
                        <a:solidFill>
                          <a:srgbClr val="C00000"/>
                        </a:solidFill>
                        <a:latin typeface="Brush Script MT" pitchFamily="66" charset="0"/>
                      </a:rPr>
                      <a:t>1</a:t>
                    </a:r>
                    <a:r>
                      <a:rPr lang="kk-KZ" sz="1600" smtClean="0">
                        <a:solidFill>
                          <a:srgbClr val="C00000"/>
                        </a:solidFill>
                      </a:rPr>
                      <a:t>5</a:t>
                    </a:r>
                    <a:r>
                      <a:rPr lang="en-US" sz="1600" smtClean="0">
                        <a:solidFill>
                          <a:srgbClr val="C00000"/>
                        </a:solidFill>
                        <a:latin typeface="Brush Script MT" pitchFamily="66" charset="0"/>
                      </a:rPr>
                      <a:t>%</a:t>
                    </a:r>
                    <a:endParaRPr lang="en-US" sz="1600">
                      <a:solidFill>
                        <a:srgbClr val="C00000"/>
                      </a:solidFill>
                      <a:latin typeface="Brush Script MT" pitchFamily="66" charset="0"/>
                    </a:endParaRP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kk-KZ" sz="1600" smtClean="0">
                        <a:solidFill>
                          <a:srgbClr val="C00000"/>
                        </a:solidFill>
                      </a:rPr>
                      <a:t>50,4</a:t>
                    </a:r>
                    <a:r>
                      <a:rPr lang="en-US" sz="1600" smtClean="0">
                        <a:solidFill>
                          <a:srgbClr val="C00000"/>
                        </a:solidFill>
                        <a:latin typeface="Brush Script MT" pitchFamily="66" charset="0"/>
                      </a:rPr>
                      <a:t>%</a:t>
                    </a:r>
                    <a:endParaRPr lang="en-US" sz="1600">
                      <a:solidFill>
                        <a:srgbClr val="C00000"/>
                      </a:solidFill>
                      <a:latin typeface="Brush Script MT" pitchFamily="66" charset="0"/>
                    </a:endParaRP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kk-KZ" sz="1600" smtClean="0">
                        <a:solidFill>
                          <a:srgbClr val="C00000"/>
                        </a:solidFill>
                      </a:rPr>
                      <a:t>31</a:t>
                    </a:r>
                    <a:r>
                      <a:rPr lang="en-US" sz="1600" smtClean="0">
                        <a:solidFill>
                          <a:srgbClr val="C00000"/>
                        </a:solidFill>
                        <a:latin typeface="Brush Script MT" pitchFamily="66" charset="0"/>
                      </a:rPr>
                      <a:t>%</a:t>
                    </a:r>
                    <a:endParaRPr lang="en-US" sz="1600">
                      <a:solidFill>
                        <a:srgbClr val="C00000"/>
                      </a:solidFill>
                      <a:latin typeface="Brush Script MT" pitchFamily="66" charset="0"/>
                    </a:endParaRP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600">
                    <a:solidFill>
                      <a:srgbClr val="C00000"/>
                    </a:solidFill>
                    <a:latin typeface="Brush Script MT" pitchFamily="66" charset="0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</c:dLbls>
          <c:cat>
            <c:strRef>
              <c:f>Лист1!$A$12:$A$16</c:f>
              <c:strCache>
                <c:ptCount val="5"/>
                <c:pt idx="0">
                  <c:v>зейнет жасындағылар </c:v>
                </c:pt>
                <c:pt idx="1">
                  <c:v>3 жылға дейінгі еңбек өтілімі </c:v>
                </c:pt>
                <c:pt idx="2">
                  <c:v>3 - 10жыл еңбек өтілімі </c:v>
                </c:pt>
                <c:pt idx="3">
                  <c:v>10-25 жыл еңбек өтілімі</c:v>
                </c:pt>
                <c:pt idx="4">
                  <c:v>санаттылығы </c:v>
                </c:pt>
              </c:strCache>
            </c:strRef>
          </c:cat>
          <c:val>
            <c:numRef>
              <c:f>Лист1!$B$12:$B$16</c:f>
              <c:numCache>
                <c:formatCode>General</c:formatCode>
                <c:ptCount val="5"/>
                <c:pt idx="0">
                  <c:v>15</c:v>
                </c:pt>
                <c:pt idx="1">
                  <c:v>10</c:v>
                </c:pt>
                <c:pt idx="2">
                  <c:v>8</c:v>
                </c:pt>
                <c:pt idx="3">
                  <c:v>18</c:v>
                </c:pt>
                <c:pt idx="4">
                  <c:v>11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0"/>
        </c:dLbls>
        <c:firstSliceAng val="0"/>
      </c:pieChart>
    </c:plotArea>
    <c:legend>
      <c:legendPos val="r"/>
      <c:layout/>
      <c:overlay val="0"/>
      <c:txPr>
        <a:bodyPr/>
        <a:lstStyle/>
        <a:p>
          <a:pPr>
            <a:defRPr sz="1200" b="1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z="1800" smtClean="0">
                        <a:latin typeface="Brush Script MT" pitchFamily="66" charset="0"/>
                      </a:rPr>
                      <a:t>20</a:t>
                    </a:r>
                    <a:r>
                      <a:rPr lang="kk-KZ" sz="1800" smtClean="0"/>
                      <a:t>,3</a:t>
                    </a:r>
                    <a:r>
                      <a:rPr lang="en-US" sz="1800" smtClean="0">
                        <a:latin typeface="Brush Script MT" pitchFamily="66" charset="0"/>
                      </a:rPr>
                      <a:t>%</a:t>
                    </a:r>
                    <a:endParaRPr lang="en-US" sz="1800">
                      <a:latin typeface="Brush Script MT" pitchFamily="66" charset="0"/>
                    </a:endParaRP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z="1800" smtClean="0">
                        <a:latin typeface="Brush Script MT" pitchFamily="66" charset="0"/>
                      </a:rPr>
                      <a:t>18</a:t>
                    </a:r>
                    <a:r>
                      <a:rPr lang="kk-KZ" sz="1800" smtClean="0"/>
                      <a:t>,2</a:t>
                    </a:r>
                    <a:r>
                      <a:rPr lang="en-US" sz="1800" smtClean="0">
                        <a:latin typeface="Brush Script MT" pitchFamily="66" charset="0"/>
                      </a:rPr>
                      <a:t>%</a:t>
                    </a:r>
                    <a:endParaRPr lang="en-US" sz="1800">
                      <a:latin typeface="Brush Script MT" pitchFamily="66" charset="0"/>
                    </a:endParaRP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800">
                    <a:latin typeface="Brush Script MT" pitchFamily="66" charset="0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</c:dLbls>
          <c:cat>
            <c:strRef>
              <c:f>Лист1!$A$19:$A$23</c:f>
              <c:strCache>
                <c:ptCount val="5"/>
                <c:pt idx="0">
                  <c:v>санаттылығы </c:v>
                </c:pt>
                <c:pt idx="1">
                  <c:v>зейнет жасындағылар </c:v>
                </c:pt>
                <c:pt idx="2">
                  <c:v>3 жылға дейінгі еңбек өтілімі </c:v>
                </c:pt>
                <c:pt idx="3">
                  <c:v>3 - 10жыл еңбек өтілімі </c:v>
                </c:pt>
                <c:pt idx="4">
                  <c:v>10-25 жыл еңбек өтілімі</c:v>
                </c:pt>
              </c:strCache>
            </c:strRef>
          </c:cat>
          <c:val>
            <c:numRef>
              <c:f>Лист1!$B$19:$B$23</c:f>
              <c:numCache>
                <c:formatCode>General</c:formatCode>
                <c:ptCount val="5"/>
                <c:pt idx="0">
                  <c:v>50</c:v>
                </c:pt>
                <c:pt idx="1">
                  <c:v>14</c:v>
                </c:pt>
                <c:pt idx="2">
                  <c:v>45</c:v>
                </c:pt>
                <c:pt idx="3">
                  <c:v>52</c:v>
                </c:pt>
                <c:pt idx="4">
                  <c:v>86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0"/>
        </c:dLbls>
        <c:firstSliceAng val="0"/>
      </c:pieChart>
    </c:plotArea>
    <c:legend>
      <c:legendPos val="r"/>
      <c:layout/>
      <c:overlay val="0"/>
      <c:txPr>
        <a:bodyPr/>
        <a:lstStyle/>
        <a:p>
          <a:pPr>
            <a:defRPr sz="1200" b="1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0.18549978738691253"/>
          <c:w val="0.76905788606844205"/>
          <c:h val="0.41160896787343038"/>
        </c:manualLayout>
      </c:layout>
      <c:bar3DChart>
        <c:barDir val="col"/>
        <c:grouping val="clustered"/>
        <c:varyColors val="0"/>
        <c:ser>
          <c:idx val="0"/>
          <c:order val="0"/>
          <c:invertIfNegative val="0"/>
          <c:dPt>
            <c:idx val="0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1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2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4"/>
            <c:invertIfNegative val="0"/>
            <c:bubble3D val="0"/>
            <c:spPr>
              <a:solidFill>
                <a:srgbClr val="FFC000"/>
              </a:solidFill>
            </c:spPr>
          </c:dPt>
          <c:dPt>
            <c:idx val="5"/>
            <c:invertIfNegative val="0"/>
            <c:bubble3D val="0"/>
            <c:spPr>
              <a:solidFill>
                <a:srgbClr val="FFC000"/>
              </a:solidFill>
            </c:spPr>
          </c:dPt>
          <c:dPt>
            <c:idx val="6"/>
            <c:invertIfNegative val="0"/>
            <c:bubble3D val="0"/>
            <c:spPr>
              <a:solidFill>
                <a:srgbClr val="FFC000"/>
              </a:solidFill>
            </c:spPr>
          </c:dPt>
          <c:dPt>
            <c:idx val="8"/>
            <c:invertIfNegative val="0"/>
            <c:bubble3D val="0"/>
            <c:spPr>
              <a:solidFill>
                <a:srgbClr val="7030A0"/>
              </a:solidFill>
            </c:spPr>
          </c:dPt>
          <c:dPt>
            <c:idx val="9"/>
            <c:invertIfNegative val="0"/>
            <c:bubble3D val="0"/>
            <c:spPr>
              <a:solidFill>
                <a:srgbClr val="7030A0"/>
              </a:solidFill>
            </c:spPr>
          </c:dPt>
          <c:dPt>
            <c:idx val="10"/>
            <c:invertIfNegative val="0"/>
            <c:bubble3D val="0"/>
            <c:spPr>
              <a:solidFill>
                <a:srgbClr val="7030A0"/>
              </a:solidFill>
            </c:spPr>
          </c:dPt>
          <c:cat>
            <c:strRef>
              <c:f>Лист1!$A$47:$A$57</c:f>
              <c:strCache>
                <c:ptCount val="11"/>
                <c:pt idx="0">
                  <c:v>тыныс жолдары аурулары </c:v>
                </c:pt>
                <c:pt idx="1">
                  <c:v>жүрек қан тамыр аурулары  </c:v>
                </c:pt>
                <c:pt idx="2">
                  <c:v>көз аурулары  </c:v>
                </c:pt>
                <c:pt idx="4">
                  <c:v>тыныс жолы аурулары  </c:v>
                </c:pt>
                <c:pt idx="5">
                  <c:v>көз аурулары  </c:v>
                </c:pt>
                <c:pt idx="6">
                  <c:v>қан аурулары  </c:v>
                </c:pt>
                <c:pt idx="8">
                  <c:v>тыныс жолы аурулары </c:v>
                </c:pt>
                <c:pt idx="9">
                  <c:v>көз аурулары </c:v>
                </c:pt>
                <c:pt idx="10">
                  <c:v>қан аурулары </c:v>
                </c:pt>
              </c:strCache>
            </c:strRef>
          </c:cat>
          <c:val>
            <c:numRef>
              <c:f>Лист1!$B$47:$B$57</c:f>
              <c:numCache>
                <c:formatCode>General</c:formatCode>
                <c:ptCount val="11"/>
                <c:pt idx="0">
                  <c:v>991</c:v>
                </c:pt>
                <c:pt idx="1">
                  <c:v>517</c:v>
                </c:pt>
                <c:pt idx="2">
                  <c:v>336</c:v>
                </c:pt>
                <c:pt idx="4">
                  <c:v>210</c:v>
                </c:pt>
                <c:pt idx="5">
                  <c:v>54</c:v>
                </c:pt>
                <c:pt idx="6">
                  <c:v>29</c:v>
                </c:pt>
                <c:pt idx="8">
                  <c:v>2228</c:v>
                </c:pt>
                <c:pt idx="9">
                  <c:v>399</c:v>
                </c:pt>
                <c:pt idx="10">
                  <c:v>239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ylinder"/>
        <c:axId val="36737408"/>
        <c:axId val="36738944"/>
        <c:axId val="0"/>
      </c:bar3DChart>
      <c:catAx>
        <c:axId val="36737408"/>
        <c:scaling>
          <c:orientation val="minMax"/>
        </c:scaling>
        <c:delete val="0"/>
        <c:axPos val="b"/>
        <c:majorTickMark val="none"/>
        <c:minorTickMark val="none"/>
        <c:tickLblPos val="nextTo"/>
        <c:crossAx val="36738944"/>
        <c:crosses val="autoZero"/>
        <c:auto val="1"/>
        <c:lblAlgn val="ctr"/>
        <c:lblOffset val="100"/>
        <c:noMultiLvlLbl val="0"/>
      </c:catAx>
      <c:valAx>
        <c:axId val="36738944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one"/>
        <c:crossAx val="3673740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000">
          <a:solidFill>
            <a:srgbClr val="7030A0"/>
          </a:solidFill>
        </a:defRPr>
      </a:pPr>
      <a:endParaRPr lang="ru-RU"/>
    </a:p>
  </c:txPr>
  <c:externalData r:id="rId1">
    <c:autoUpdate val="0"/>
  </c:externalData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0414150332156163E-2"/>
          <c:y val="4.2761688790412998E-2"/>
          <c:w val="0.90880422510704717"/>
          <c:h val="0.72409335906949279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Лист1!$A$59</c:f>
              <c:strCache>
                <c:ptCount val="1"/>
                <c:pt idx="0">
                  <c:v>2017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7.9364523882847742E-3"/>
                  <c:y val="-8.15492037073423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3.1745809553139046E-3"/>
                  <c:y val="-6.52393629658738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1.7460195254226443E-2"/>
                  <c:y val="-1.16958705288621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3.1745809553139046E-3"/>
                  <c:y val="-4.574620267930598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Лист1!$B$58:$H$58</c:f>
              <c:strCache>
                <c:ptCount val="7"/>
                <c:pt idx="0">
                  <c:v>алмалы</c:v>
                </c:pt>
                <c:pt idx="1">
                  <c:v>береке </c:v>
                </c:pt>
                <c:pt idx="2">
                  <c:v>Алга</c:v>
                </c:pt>
                <c:pt idx="3">
                  <c:v>Таңдай</c:v>
                </c:pt>
                <c:pt idx="4">
                  <c:v>Сарытоғай</c:v>
                </c:pt>
                <c:pt idx="5">
                  <c:v>Махамбет</c:v>
                </c:pt>
                <c:pt idx="6">
                  <c:v>Есбол</c:v>
                </c:pt>
              </c:strCache>
            </c:strRef>
          </c:cat>
          <c:val>
            <c:numRef>
              <c:f>Лист1!$B$59:$H$59</c:f>
              <c:numCache>
                <c:formatCode>General</c:formatCode>
                <c:ptCount val="7"/>
                <c:pt idx="0">
                  <c:v>2</c:v>
                </c:pt>
                <c:pt idx="2">
                  <c:v>1</c:v>
                </c:pt>
                <c:pt idx="5">
                  <c:v>3</c:v>
                </c:pt>
                <c:pt idx="6">
                  <c:v>1</c:v>
                </c:pt>
              </c:numCache>
            </c:numRef>
          </c:val>
        </c:ser>
        <c:ser>
          <c:idx val="1"/>
          <c:order val="1"/>
          <c:tx>
            <c:strRef>
              <c:f>Лист1!$A$60</c:f>
              <c:strCache>
                <c:ptCount val="1"/>
                <c:pt idx="0">
                  <c:v>2018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222206668719736E-2"/>
                  <c:y val="-4.28848586058276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0"/>
                  <c:y val="-3.512352803939144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6.3491619106278083E-3"/>
                  <c:y val="-6.52393629658738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2.0634776209540389E-2"/>
                  <c:y val="-4.6783482115448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6.3491619106276938E-3"/>
                  <c:y val="-4.077460185367140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Лист1!$B$58:$H$58</c:f>
              <c:strCache>
                <c:ptCount val="7"/>
                <c:pt idx="0">
                  <c:v>алмалы</c:v>
                </c:pt>
                <c:pt idx="1">
                  <c:v>береке </c:v>
                </c:pt>
                <c:pt idx="2">
                  <c:v>Алга</c:v>
                </c:pt>
                <c:pt idx="3">
                  <c:v>Таңдай</c:v>
                </c:pt>
                <c:pt idx="4">
                  <c:v>Сарытоғай</c:v>
                </c:pt>
                <c:pt idx="5">
                  <c:v>Махамбет</c:v>
                </c:pt>
                <c:pt idx="6">
                  <c:v>Есбол</c:v>
                </c:pt>
              </c:strCache>
            </c:strRef>
          </c:cat>
          <c:val>
            <c:numRef>
              <c:f>Лист1!$B$60:$H$60</c:f>
              <c:numCache>
                <c:formatCode>General</c:formatCode>
                <c:ptCount val="7"/>
                <c:pt idx="0">
                  <c:v>1</c:v>
                </c:pt>
                <c:pt idx="1">
                  <c:v>3</c:v>
                </c:pt>
                <c:pt idx="2">
                  <c:v>3</c:v>
                </c:pt>
                <c:pt idx="3">
                  <c:v>1</c:v>
                </c:pt>
                <c:pt idx="4">
                  <c:v>1</c:v>
                </c:pt>
                <c:pt idx="5">
                  <c:v>2</c:v>
                </c:pt>
                <c:pt idx="6">
                  <c:v>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box"/>
        <c:axId val="36801536"/>
        <c:axId val="36819712"/>
        <c:axId val="0"/>
      </c:bar3DChart>
      <c:catAx>
        <c:axId val="36801536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36819712"/>
        <c:crosses val="autoZero"/>
        <c:auto val="1"/>
        <c:lblAlgn val="ctr"/>
        <c:lblOffset val="100"/>
        <c:noMultiLvlLbl val="0"/>
      </c:catAx>
      <c:valAx>
        <c:axId val="3681971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crossAx val="36801536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7591969260057676"/>
          <c:y val="7.000100170675419E-2"/>
          <c:w val="0.24080307399423279"/>
          <c:h val="0.12673934177592386"/>
        </c:manualLayout>
      </c:layout>
      <c:overlay val="0"/>
      <c:txPr>
        <a:bodyPr/>
        <a:lstStyle/>
        <a:p>
          <a:pPr>
            <a:defRPr sz="1600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8.796505598121597E-2"/>
          <c:w val="0.95376947547713964"/>
          <c:h val="0.63950933349118455"/>
        </c:manualLayout>
      </c:layout>
      <c:bar3DChart>
        <c:barDir val="col"/>
        <c:grouping val="clustered"/>
        <c:varyColors val="0"/>
        <c:ser>
          <c:idx val="0"/>
          <c:order val="0"/>
          <c:spPr>
            <a:solidFill>
              <a:srgbClr val="C00000"/>
            </a:solidFill>
          </c:spPr>
          <c:invertIfNegative val="0"/>
          <c:dLbls>
            <c:txPr>
              <a:bodyPr/>
              <a:lstStyle/>
              <a:p>
                <a:pPr>
                  <a:defRPr b="1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Лист1!$B$83:$J$83</c:f>
              <c:strCache>
                <c:ptCount val="9"/>
                <c:pt idx="0">
                  <c:v>ҰБЖ</c:v>
                </c:pt>
                <c:pt idx="1">
                  <c:v>ЭГА</c:v>
                </c:pt>
                <c:pt idx="2">
                  <c:v>контрацепция </c:v>
                </c:pt>
                <c:pt idx="3">
                  <c:v>2 В </c:v>
                </c:pt>
                <c:pt idx="4">
                  <c:v>2 В контрацепция </c:v>
                </c:pt>
                <c:pt idx="5">
                  <c:v>5 В</c:v>
                </c:pt>
                <c:pt idx="6">
                  <c:v>5В котрацепция</c:v>
                </c:pt>
                <c:pt idx="7">
                  <c:v>ЖІК </c:v>
                </c:pt>
                <c:pt idx="8">
                  <c:v>virgo</c:v>
                </c:pt>
              </c:strCache>
            </c:strRef>
          </c:cat>
          <c:val>
            <c:numRef>
              <c:f>Лист1!$B$84:$J$84</c:f>
              <c:numCache>
                <c:formatCode>General</c:formatCode>
                <c:ptCount val="9"/>
                <c:pt idx="0">
                  <c:v>6695</c:v>
                </c:pt>
                <c:pt idx="1">
                  <c:v>1669</c:v>
                </c:pt>
                <c:pt idx="2">
                  <c:v>903</c:v>
                </c:pt>
                <c:pt idx="3">
                  <c:v>68</c:v>
                </c:pt>
                <c:pt idx="4">
                  <c:v>43</c:v>
                </c:pt>
                <c:pt idx="5">
                  <c:v>362</c:v>
                </c:pt>
                <c:pt idx="6">
                  <c:v>155</c:v>
                </c:pt>
                <c:pt idx="7">
                  <c:v>28</c:v>
                </c:pt>
                <c:pt idx="8">
                  <c:v>15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37359616"/>
        <c:axId val="37361152"/>
        <c:axId val="0"/>
      </c:bar3DChart>
      <c:catAx>
        <c:axId val="37359616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b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37361152"/>
        <c:crosses val="autoZero"/>
        <c:auto val="1"/>
        <c:lblAlgn val="ctr"/>
        <c:lblOffset val="100"/>
        <c:noMultiLvlLbl val="0"/>
      </c:catAx>
      <c:valAx>
        <c:axId val="37361152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one"/>
        <c:crossAx val="3735961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/>
              <a:t>жүрек қан</a:t>
            </a:r>
            <a:r>
              <a:rPr lang="ru-RU" baseline="0"/>
              <a:t> тамыр жүйесі</a:t>
            </a:r>
            <a:endParaRPr lang="ru-RU"/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2017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2.5000000000000001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1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Лист1!$A$2:$A$11</c:f>
              <c:strCache>
                <c:ptCount val="10"/>
                <c:pt idx="0">
                  <c:v>аурушаңдық</c:v>
                </c:pt>
                <c:pt idx="1">
                  <c:v>өлім көрсеткіші</c:v>
                </c:pt>
                <c:pt idx="2">
                  <c:v>"Д" есепке алынғандар</c:v>
                </c:pt>
                <c:pt idx="3">
                  <c:v>коронарография</c:v>
                </c:pt>
                <c:pt idx="4">
                  <c:v>АКШ</c:v>
                </c:pt>
                <c:pt idx="5">
                  <c:v>Стент салу</c:v>
                </c:pt>
                <c:pt idx="6">
                  <c:v>жоспарлы ем</c:v>
                </c:pt>
                <c:pt idx="7">
                  <c:v>жедел жатқызылғандар</c:v>
                </c:pt>
                <c:pt idx="8">
                  <c:v>квотамен емделгендер</c:v>
                </c:pt>
                <c:pt idx="9">
                  <c:v>алғашқы мүгедектік</c:v>
                </c:pt>
              </c:strCache>
            </c:strRef>
          </c:cat>
          <c:val>
            <c:numRef>
              <c:f>Лист1!$B$2:$B$11</c:f>
              <c:numCache>
                <c:formatCode>General</c:formatCode>
                <c:ptCount val="10"/>
                <c:pt idx="0">
                  <c:v>1527</c:v>
                </c:pt>
                <c:pt idx="1">
                  <c:v>58</c:v>
                </c:pt>
                <c:pt idx="2">
                  <c:v>84</c:v>
                </c:pt>
                <c:pt idx="3">
                  <c:v>1</c:v>
                </c:pt>
                <c:pt idx="4">
                  <c:v>1</c:v>
                </c:pt>
                <c:pt idx="5">
                  <c:v>14</c:v>
                </c:pt>
                <c:pt idx="6">
                  <c:v>31</c:v>
                </c:pt>
                <c:pt idx="7">
                  <c:v>15</c:v>
                </c:pt>
                <c:pt idx="8">
                  <c:v>11</c:v>
                </c:pt>
                <c:pt idx="9">
                  <c:v>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2018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4.1666666666666664E-2"/>
                  <c:y val="-1.85185185185185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5800451974747949E-2"/>
                  <c:y val="-2.708622615816233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6845797860058825E-2"/>
                  <c:y val="-2.80438416820995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5.5555555555556061E-3"/>
                  <c:y val="-4.16666666666666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0"/>
                  <c:y val="-4.62962962962964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8.3333333333333367E-3"/>
                  <c:y val="-4.16666666666666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5.5555555555555558E-3"/>
                  <c:y val="-3.703703703703705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6.6009566307139896E-3"/>
                  <c:y val="-3.1715818542718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1.2335382482200518E-2"/>
                  <c:y val="-3.3897873294406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1.6845797860058825E-2"/>
                  <c:y val="-3.48552206538173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100" b="1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Лист1!$A$2:$A$11</c:f>
              <c:strCache>
                <c:ptCount val="10"/>
                <c:pt idx="0">
                  <c:v>аурушаңдық</c:v>
                </c:pt>
                <c:pt idx="1">
                  <c:v>өлім көрсеткіші</c:v>
                </c:pt>
                <c:pt idx="2">
                  <c:v>"Д" есепке алынғандар</c:v>
                </c:pt>
                <c:pt idx="3">
                  <c:v>коронарография</c:v>
                </c:pt>
                <c:pt idx="4">
                  <c:v>АКШ</c:v>
                </c:pt>
                <c:pt idx="5">
                  <c:v>Стент салу</c:v>
                </c:pt>
                <c:pt idx="6">
                  <c:v>жоспарлы ем</c:v>
                </c:pt>
                <c:pt idx="7">
                  <c:v>жедел жатқызылғандар</c:v>
                </c:pt>
                <c:pt idx="8">
                  <c:v>квотамен емделгендер</c:v>
                </c:pt>
                <c:pt idx="9">
                  <c:v>алғашқы мүгедектік</c:v>
                </c:pt>
              </c:strCache>
            </c:strRef>
          </c:cat>
          <c:val>
            <c:numRef>
              <c:f>Лист1!$C$2:$C$11</c:f>
              <c:numCache>
                <c:formatCode>General</c:formatCode>
                <c:ptCount val="10"/>
                <c:pt idx="0">
                  <c:v>1712</c:v>
                </c:pt>
                <c:pt idx="1">
                  <c:v>38</c:v>
                </c:pt>
                <c:pt idx="2">
                  <c:v>142</c:v>
                </c:pt>
                <c:pt idx="3">
                  <c:v>1</c:v>
                </c:pt>
                <c:pt idx="4">
                  <c:v>2</c:v>
                </c:pt>
                <c:pt idx="5">
                  <c:v>9</c:v>
                </c:pt>
                <c:pt idx="6">
                  <c:v>46</c:v>
                </c:pt>
                <c:pt idx="7">
                  <c:v>19</c:v>
                </c:pt>
                <c:pt idx="8">
                  <c:v>13</c:v>
                </c:pt>
                <c:pt idx="9">
                  <c:v>12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ylinder"/>
        <c:axId val="33065216"/>
        <c:axId val="33087488"/>
        <c:axId val="0"/>
      </c:bar3DChart>
      <c:catAx>
        <c:axId val="33065216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2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33087488"/>
        <c:crosses val="autoZero"/>
        <c:auto val="1"/>
        <c:lblAlgn val="ctr"/>
        <c:lblOffset val="100"/>
        <c:noMultiLvlLbl val="0"/>
      </c:catAx>
      <c:valAx>
        <c:axId val="33087488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one"/>
        <c:crossAx val="33065216"/>
        <c:crosses val="autoZero"/>
        <c:crossBetween val="between"/>
      </c:valAx>
    </c:plotArea>
    <c:legend>
      <c:legendPos val="t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Қатерлі</a:t>
            </a:r>
            <a:r>
              <a:rPr lang="ru-RU" baseline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ісікпен аурушаңдық</a:t>
            </a:r>
            <a:endParaRPr lang="en-US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0287380337400401"/>
          <c:y val="0.10354843505484844"/>
          <c:w val="0.86859416038564397"/>
          <c:h val="0.41538575528719912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Лист1!$B$22</c:f>
              <c:strCache>
                <c:ptCount val="1"/>
                <c:pt idx="0">
                  <c:v>2017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3.333333333333334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1.6666666666666701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1.0973860092443105E-2"/>
                  <c:y val="-1.025633847101413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2.4142492203374829E-2"/>
                  <c:y val="-6.2676899940634796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1.3168632110931722E-2"/>
                  <c:y val="-3.418779490338044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1.536340412942036E-2"/>
                  <c:y val="6.130225293019949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1.9752948166397589E-2"/>
                  <c:y val="-9.195337939529948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1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Лист1!$A$23:$A$32</c:f>
              <c:strCache>
                <c:ptCount val="10"/>
                <c:pt idx="0">
                  <c:v>өкпе қатерлі ісігі</c:v>
                </c:pt>
                <c:pt idx="1">
                  <c:v>бауыр қатерлі ісігі</c:v>
                </c:pt>
                <c:pt idx="2">
                  <c:v>жатыр мойны қатерлі ісігі</c:v>
                </c:pt>
                <c:pt idx="3">
                  <c:v>сүт бездері қатерлі ісігі</c:v>
                </c:pt>
                <c:pt idx="4">
                  <c:v>сигма тәр.ішек қатерлі ісігі</c:v>
                </c:pt>
                <c:pt idx="5">
                  <c:v>аталық без қатерлі ісігі</c:v>
                </c:pt>
                <c:pt idx="6">
                  <c:v>өңеш қатерлі ісігі</c:v>
                </c:pt>
                <c:pt idx="7">
                  <c:v>ұйқы безі қатерлі ісігі</c:v>
                </c:pt>
                <c:pt idx="8">
                  <c:v>тоқ ішек қатерлі ісігі</c:v>
                </c:pt>
                <c:pt idx="9">
                  <c:v>Асқазан қатерлі ісігі</c:v>
                </c:pt>
              </c:strCache>
            </c:strRef>
          </c:cat>
          <c:val>
            <c:numRef>
              <c:f>Лист1!$B$23:$B$32</c:f>
              <c:numCache>
                <c:formatCode>General</c:formatCode>
                <c:ptCount val="10"/>
                <c:pt idx="0">
                  <c:v>6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2</c:v>
                </c:pt>
                <c:pt idx="5">
                  <c:v>1</c:v>
                </c:pt>
                <c:pt idx="6">
                  <c:v>1</c:v>
                </c:pt>
              </c:numCache>
            </c:numRef>
          </c:val>
        </c:ser>
        <c:ser>
          <c:idx val="1"/>
          <c:order val="1"/>
          <c:tx>
            <c:strRef>
              <c:f>Лист1!$C$22</c:f>
              <c:strCache>
                <c:ptCount val="1"/>
                <c:pt idx="0">
                  <c:v>2018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2.7777777777777891E-2"/>
                  <c:y val="-4.2437781360067067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1.1111111111111125E-2"/>
                  <c:y val="-4.629629629629642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1.0973860092443105E-2"/>
                  <c:y val="1.025633847101413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2.4142492203374829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1.3168632110931722E-2"/>
                  <c:y val="-1.025633847101413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1.3168632110931722E-2"/>
                  <c:y val="-6.2676899940634796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1.9752948166397589E-2"/>
                  <c:y val="-3.06511264650998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8.3333333333333367E-3"/>
                  <c:y val="-4.16666666666666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5.5555555555555558E-3"/>
                  <c:y val="-5.09259259259259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0"/>
                  <c:y val="-5.55555555555554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100" b="1">
                    <a:solidFill>
                      <a:srgbClr val="0000FF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Лист1!$A$23:$A$32</c:f>
              <c:strCache>
                <c:ptCount val="10"/>
                <c:pt idx="0">
                  <c:v>өкпе қатерлі ісігі</c:v>
                </c:pt>
                <c:pt idx="1">
                  <c:v>бауыр қатерлі ісігі</c:v>
                </c:pt>
                <c:pt idx="2">
                  <c:v>жатыр мойны қатерлі ісігі</c:v>
                </c:pt>
                <c:pt idx="3">
                  <c:v>сүт бездері қатерлі ісігі</c:v>
                </c:pt>
                <c:pt idx="4">
                  <c:v>сигма тәр.ішек қатерлі ісігі</c:v>
                </c:pt>
                <c:pt idx="5">
                  <c:v>аталық без қатерлі ісігі</c:v>
                </c:pt>
                <c:pt idx="6">
                  <c:v>өңеш қатерлі ісігі</c:v>
                </c:pt>
                <c:pt idx="7">
                  <c:v>ұйқы безі қатерлі ісігі</c:v>
                </c:pt>
                <c:pt idx="8">
                  <c:v>тоқ ішек қатерлі ісігі</c:v>
                </c:pt>
                <c:pt idx="9">
                  <c:v>Асқазан қатерлі ісігі</c:v>
                </c:pt>
              </c:strCache>
            </c:strRef>
          </c:cat>
          <c:val>
            <c:numRef>
              <c:f>Лист1!$C$23:$C$32</c:f>
              <c:numCache>
                <c:formatCode>General</c:formatCode>
                <c:ptCount val="10"/>
                <c:pt idx="0">
                  <c:v>6</c:v>
                </c:pt>
                <c:pt idx="1">
                  <c:v>5</c:v>
                </c:pt>
                <c:pt idx="2">
                  <c:v>5</c:v>
                </c:pt>
                <c:pt idx="3">
                  <c:v>5</c:v>
                </c:pt>
                <c:pt idx="4">
                  <c:v>2</c:v>
                </c:pt>
                <c:pt idx="5">
                  <c:v>2</c:v>
                </c:pt>
                <c:pt idx="6">
                  <c:v>2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gapDepth val="95"/>
        <c:shape val="cone"/>
        <c:axId val="38356480"/>
        <c:axId val="38358016"/>
        <c:axId val="0"/>
      </c:bar3DChart>
      <c:catAx>
        <c:axId val="38356480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1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38358016"/>
        <c:crosses val="autoZero"/>
        <c:auto val="1"/>
        <c:lblAlgn val="ctr"/>
        <c:lblOffset val="100"/>
        <c:noMultiLvlLbl val="0"/>
      </c:catAx>
      <c:valAx>
        <c:axId val="38358016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one"/>
        <c:crossAx val="38356480"/>
        <c:crosses val="autoZero"/>
        <c:crossBetween val="between"/>
      </c:valAx>
    </c:plotArea>
    <c:legend>
      <c:legendPos val="t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drawing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image" Target="../media/image2.png"/></Relationships>
</file>

<file path=ppt/drawings/_rels/drawing3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0.61905</cdr:x>
      <cdr:y>0.13935</cdr:y>
    </cdr:to>
    <cdr:pic>
      <cdr:nvPicPr>
        <cdr:cNvPr id="2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0" y="0"/>
          <a:ext cx="1872208" cy="451533"/>
        </a:xfrm>
        <a:prstGeom xmlns:a="http://schemas.openxmlformats.org/drawingml/2006/main" prst="rect">
          <a:avLst/>
        </a:prstGeom>
      </cdr:spPr>
    </cdr:pic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0.64352</cdr:x>
      <cdr:y>0.08333</cdr:y>
    </cdr:from>
    <cdr:to>
      <cdr:x>1</cdr:x>
      <cdr:y>0.18166</cdr:y>
    </cdr:to>
    <cdr:pic>
      <cdr:nvPicPr>
        <cdr:cNvPr id="3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5544616" y="360040"/>
          <a:ext cx="3028991" cy="424832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0.65254</cdr:x>
      <cdr:y>0.18333</cdr:y>
    </cdr:from>
    <cdr:to>
      <cdr:x>0.9905</cdr:x>
      <cdr:y>0.28166</cdr:y>
    </cdr:to>
    <cdr:pic>
      <cdr:nvPicPr>
        <cdr:cNvPr id="5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2"/>
        <a:stretch xmlns:a="http://schemas.openxmlformats.org/drawingml/2006/main">
          <a:fillRect/>
        </a:stretch>
      </cdr:blipFill>
      <cdr:spPr>
        <a:xfrm xmlns:a="http://schemas.openxmlformats.org/drawingml/2006/main">
          <a:off x="5544616" y="792088"/>
          <a:ext cx="2871627" cy="424833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0.6713</cdr:x>
      <cdr:y>0.28333</cdr:y>
    </cdr:from>
    <cdr:to>
      <cdr:x>1</cdr:x>
      <cdr:y>0.38166</cdr:y>
    </cdr:to>
    <cdr:pic>
      <cdr:nvPicPr>
        <cdr:cNvPr id="6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3"/>
        <a:stretch xmlns:a="http://schemas.openxmlformats.org/drawingml/2006/main">
          <a:fillRect/>
        </a:stretch>
      </cdr:blipFill>
      <cdr:spPr>
        <a:xfrm xmlns:a="http://schemas.openxmlformats.org/drawingml/2006/main">
          <a:off x="5760640" y="1224136"/>
          <a:ext cx="2792945" cy="424833"/>
        </a:xfrm>
        <a:prstGeom xmlns:a="http://schemas.openxmlformats.org/drawingml/2006/main" prst="rect">
          <a:avLst/>
        </a:prstGeom>
      </cdr:spPr>
    </cdr:pic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0.46017</cdr:x>
      <cdr:y>0.11134</cdr:y>
    </cdr:from>
    <cdr:to>
      <cdr:x>1</cdr:x>
      <cdr:y>0.24394</cdr:y>
    </cdr:to>
    <cdr:pic>
      <cdr:nvPicPr>
        <cdr:cNvPr id="2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4536504" y="576064"/>
          <a:ext cx="3343003" cy="686091"/>
        </a:xfrm>
        <a:prstGeom xmlns:a="http://schemas.openxmlformats.org/drawingml/2006/main" prst="rect">
          <a:avLst/>
        </a:prstGeom>
      </cdr:spPr>
    </cdr:pic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CFDD6-42CB-46E8-99BF-FBDE28AD9691}" type="datetimeFigureOut">
              <a:rPr lang="ru-RU" smtClean="0"/>
              <a:pPr/>
              <a:t>20.11.2019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A94B8-2151-4A57-A424-DBE2F1221C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CFDD6-42CB-46E8-99BF-FBDE28AD9691}" type="datetimeFigureOut">
              <a:rPr lang="ru-RU" smtClean="0"/>
              <a:pPr/>
              <a:t>20.11.2019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A94B8-2151-4A57-A424-DBE2F1221C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CFDD6-42CB-46E8-99BF-FBDE28AD9691}" type="datetimeFigureOut">
              <a:rPr lang="ru-RU" smtClean="0"/>
              <a:pPr/>
              <a:t>20.11.2019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A94B8-2151-4A57-A424-DBE2F1221C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CA94D3-0B2F-41E9-ADC5-2736787EF3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CFDD6-42CB-46E8-99BF-FBDE28AD9691}" type="datetimeFigureOut">
              <a:rPr lang="ru-RU" smtClean="0"/>
              <a:pPr/>
              <a:t>20.11.2019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A94B8-2151-4A57-A424-DBE2F1221C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CFDD6-42CB-46E8-99BF-FBDE28AD9691}" type="datetimeFigureOut">
              <a:rPr lang="ru-RU" smtClean="0"/>
              <a:pPr/>
              <a:t>20.11.2019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A94B8-2151-4A57-A424-DBE2F1221C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CFDD6-42CB-46E8-99BF-FBDE28AD9691}" type="datetimeFigureOut">
              <a:rPr lang="ru-RU" smtClean="0"/>
              <a:pPr/>
              <a:t>20.11.2019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A94B8-2151-4A57-A424-DBE2F1221C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CFDD6-42CB-46E8-99BF-FBDE28AD9691}" type="datetimeFigureOut">
              <a:rPr lang="ru-RU" smtClean="0"/>
              <a:pPr/>
              <a:t>20.11.2019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A94B8-2151-4A57-A424-DBE2F1221C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CFDD6-42CB-46E8-99BF-FBDE28AD9691}" type="datetimeFigureOut">
              <a:rPr lang="ru-RU" smtClean="0"/>
              <a:pPr/>
              <a:t>20.11.2019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A94B8-2151-4A57-A424-DBE2F1221C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CFDD6-42CB-46E8-99BF-FBDE28AD9691}" type="datetimeFigureOut">
              <a:rPr lang="ru-RU" smtClean="0"/>
              <a:pPr/>
              <a:t>20.11.2019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A94B8-2151-4A57-A424-DBE2F1221C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CFDD6-42CB-46E8-99BF-FBDE28AD9691}" type="datetimeFigureOut">
              <a:rPr lang="ru-RU" smtClean="0"/>
              <a:pPr/>
              <a:t>20.11.2019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A94B8-2151-4A57-A424-DBE2F1221C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CFDD6-42CB-46E8-99BF-FBDE28AD9691}" type="datetimeFigureOut">
              <a:rPr lang="ru-RU" smtClean="0"/>
              <a:pPr/>
              <a:t>20.11.2019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A94B8-2151-4A57-A424-DBE2F1221C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6CFDD6-42CB-46E8-99BF-FBDE28AD9691}" type="datetimeFigureOut">
              <a:rPr lang="ru-RU" smtClean="0"/>
              <a:pPr/>
              <a:t>20.11.2019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DA94B8-2151-4A57-A424-DBE2F1221C9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4290"/>
            <a:ext cx="7772400" cy="4786346"/>
          </a:xfrm>
        </p:spPr>
        <p:txBody>
          <a:bodyPr>
            <a:normAutofit fontScale="90000"/>
          </a:bodyPr>
          <a:lstStyle/>
          <a:p>
            <a:r>
              <a:rPr lang="kk-KZ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Атырау облыстық денсаулық сақтау </a:t>
            </a:r>
            <a:br>
              <a:rPr lang="kk-KZ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ШЖҚ КМК “Махамбет аудандық орталық ауруханасы”</a:t>
            </a:r>
            <a:br>
              <a:rPr lang="kk-KZ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3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ШЖҚ КМК “Махамбет аудандық орталық ауруханасы” бойынша </a:t>
            </a:r>
            <a:r>
              <a:rPr lang="ru-RU" sz="3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2016-2019 </a:t>
            </a:r>
            <a:r>
              <a:rPr lang="ru-RU" sz="32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жылдарға арналған </a:t>
            </a:r>
            <a:r>
              <a:rPr lang="ru-RU" sz="3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32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Денсаулық</a:t>
            </a:r>
            <a:r>
              <a:rPr lang="ru-RU" sz="3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sz="32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мемлекеттік</a:t>
            </a:r>
            <a:r>
              <a:rPr lang="ru-RU" sz="3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бағдарламасы индикаторларының </a:t>
            </a:r>
            <a:r>
              <a:rPr lang="ru-RU" sz="3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2018 </a:t>
            </a:r>
            <a:r>
              <a:rPr lang="ru-RU" sz="32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жылғы орындалысы</a:t>
            </a:r>
            <a:r>
              <a:rPr lang="ru-RU" sz="3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және негізгі</a:t>
            </a:r>
            <a:r>
              <a:rPr lang="ru-RU" sz="3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7 </a:t>
            </a:r>
            <a:r>
              <a:rPr lang="ru-RU" sz="32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бағыт </a:t>
            </a:r>
            <a:r>
              <a:rPr lang="ru-RU" sz="32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бойынша</a:t>
            </a:r>
            <a:r>
              <a:rPr lang="ru-RU" sz="3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атқарылған жұмыстар</a:t>
            </a:r>
            <a:endParaRPr lang="ru-RU" sz="32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214942" y="5143512"/>
            <a:ext cx="3143272" cy="928694"/>
          </a:xfrm>
        </p:spPr>
        <p:txBody>
          <a:bodyPr>
            <a:normAutofit fontScale="85000" lnSpcReduction="10000"/>
          </a:bodyPr>
          <a:lstStyle/>
          <a:p>
            <a:r>
              <a:rPr lang="kk-KZ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Шуақбаев М.Т.</a:t>
            </a:r>
          </a:p>
          <a:p>
            <a:r>
              <a:rPr lang="kk-KZ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ШЖҚ КМК “Махамбет аудандық орталық ауруханасы” директоры</a:t>
            </a:r>
            <a:endParaRPr lang="kk-KZ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 fontScale="90000"/>
          </a:bodyPr>
          <a:lstStyle/>
          <a:p>
            <a:r>
              <a:rPr lang="kk-KZ" dirty="0" smtClean="0"/>
              <a:t>Жалпы өлім </a:t>
            </a:r>
            <a:r>
              <a:rPr lang="kk-KZ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көрсеткіші </a:t>
            </a: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214438"/>
          <a:ext cx="8229600" cy="55321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00156"/>
                <a:gridCol w="1785950"/>
                <a:gridCol w="1143008"/>
                <a:gridCol w="1157286"/>
                <a:gridCol w="1843110"/>
                <a:gridCol w="900090"/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b="1" dirty="0">
                          <a:latin typeface="Times New Roman CYR"/>
                          <a:ea typeface="Calibri"/>
                          <a:cs typeface="Times New Roman"/>
                        </a:rPr>
                        <a:t>Деңгейі 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b="1" dirty="0">
                          <a:latin typeface="Times New Roman CYR"/>
                          <a:ea typeface="Calibri"/>
                          <a:cs typeface="Times New Roman"/>
                        </a:rPr>
                        <a:t>Нозология түрі 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2017 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b="1" dirty="0">
                          <a:latin typeface="Times New Roman CYR"/>
                          <a:ea typeface="Calibri"/>
                          <a:cs typeface="Times New Roman"/>
                        </a:rPr>
                        <a:t>Деңгейі 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2000" b="1" dirty="0" smtClean="0"/>
                        <a:t>Нозология түрі</a:t>
                      </a:r>
                      <a:endParaRPr lang="ru-RU" sz="2000" b="1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latin typeface="Calibri"/>
                          <a:ea typeface="Calibri"/>
                          <a:cs typeface="Times New Roman"/>
                        </a:rPr>
                        <a:t>2018 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highlight>
                            <a:srgbClr val="FFFFFF"/>
                          </a:highlight>
                          <a:latin typeface="Times New Roman"/>
                          <a:ea typeface="Calibri"/>
                          <a:cs typeface="Times New Roman"/>
                        </a:rPr>
                        <a:t>1 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b="1" dirty="0">
                          <a:latin typeface="Times New Roman CYR"/>
                          <a:ea typeface="Calibri"/>
                          <a:cs typeface="Times New Roman"/>
                        </a:rPr>
                        <a:t>Жүрек қан тамыр </a:t>
                      </a:r>
                      <a:r>
                        <a:rPr lang="kk-KZ" sz="2000" b="1" dirty="0" smtClean="0">
                          <a:latin typeface="Times New Roman CYR"/>
                          <a:ea typeface="Calibri"/>
                          <a:cs typeface="Times New Roman"/>
                        </a:rPr>
                        <a:t>аурулары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b="1" dirty="0">
                          <a:highlight>
                            <a:srgbClr val="FFFFFF"/>
                          </a:highlight>
                          <a:latin typeface="Times New Roman"/>
                          <a:ea typeface="Calibri"/>
                          <a:cs typeface="Times New Roman"/>
                        </a:rPr>
                        <a:t>58-28,8</a:t>
                      </a:r>
                      <a:r>
                        <a:rPr lang="ru-RU" sz="2000" b="1" dirty="0">
                          <a:highlight>
                            <a:srgbClr val="FFFFFF"/>
                          </a:highlight>
                          <a:latin typeface="Times New Roman"/>
                          <a:ea typeface="Calibri"/>
                          <a:cs typeface="Times New Roman"/>
                        </a:rPr>
                        <a:t>%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000" b="1" dirty="0" smtClean="0">
                        <a:highlight>
                          <a:srgbClr val="FFFFFF"/>
                        </a:highlight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highlight>
                            <a:srgbClr val="FFFFFF"/>
                          </a:highlight>
                          <a:latin typeface="Times New Roman"/>
                          <a:ea typeface="Calibri"/>
                          <a:cs typeface="Times New Roman"/>
                        </a:rPr>
                        <a:t>1 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b="1" dirty="0">
                          <a:latin typeface="Times New Roman CYR"/>
                          <a:ea typeface="Calibri"/>
                          <a:cs typeface="Times New Roman"/>
                        </a:rPr>
                        <a:t>Жүрек қан тамыр </a:t>
                      </a:r>
                      <a:r>
                        <a:rPr lang="kk-KZ" sz="2000" b="1" dirty="0" smtClean="0">
                          <a:latin typeface="Times New Roman CYR"/>
                          <a:ea typeface="Calibri"/>
                          <a:cs typeface="Times New Roman"/>
                        </a:rPr>
                        <a:t>аурулары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b="1">
                          <a:highlight>
                            <a:srgbClr val="FFFFFF"/>
                          </a:highlight>
                          <a:latin typeface="Times New Roman"/>
                          <a:ea typeface="Calibri"/>
                          <a:cs typeface="Times New Roman"/>
                        </a:rPr>
                        <a:t>52-25,6</a:t>
                      </a:r>
                      <a:r>
                        <a:rPr lang="ru-RU" sz="2000" b="1">
                          <a:highlight>
                            <a:srgbClr val="FFFFFF"/>
                          </a:highlight>
                          <a:latin typeface="Times New Roman"/>
                          <a:ea typeface="Calibri"/>
                          <a:cs typeface="Times New Roman"/>
                        </a:rPr>
                        <a:t>%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highlight>
                            <a:srgbClr val="FFFFFF"/>
                          </a:highlight>
                          <a:latin typeface="Times New Roman"/>
                          <a:ea typeface="Calibri"/>
                          <a:cs typeface="Times New Roman"/>
                        </a:rPr>
                        <a:t>2 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b="1" dirty="0">
                          <a:latin typeface="Times New Roman CYR"/>
                          <a:ea typeface="Calibri"/>
                          <a:cs typeface="Times New Roman"/>
                        </a:rPr>
                        <a:t>Тыныс </a:t>
                      </a:r>
                      <a:r>
                        <a:rPr lang="kk-KZ" sz="2000" b="1">
                          <a:latin typeface="Times New Roman CYR"/>
                          <a:ea typeface="Calibri"/>
                          <a:cs typeface="Times New Roman"/>
                        </a:rPr>
                        <a:t>жолы </a:t>
                      </a:r>
                      <a:r>
                        <a:rPr lang="kk-KZ" sz="2000" b="1" smtClean="0">
                          <a:latin typeface="Times New Roman CYR"/>
                          <a:ea typeface="Calibri"/>
                          <a:cs typeface="Times New Roman"/>
                        </a:rPr>
                        <a:t>аурулар</a:t>
                      </a:r>
                      <a:r>
                        <a:rPr lang="kk-KZ" sz="2000" b="1" dirty="0" smtClean="0">
                          <a:latin typeface="Times New Roman CYR"/>
                          <a:ea typeface="Calibri"/>
                          <a:cs typeface="Times New Roman"/>
                        </a:rPr>
                        <a:t>ы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b="1">
                          <a:highlight>
                            <a:srgbClr val="FFFFFF"/>
                          </a:highlight>
                          <a:latin typeface="Times New Roman"/>
                          <a:ea typeface="Calibri"/>
                          <a:cs typeface="Times New Roman"/>
                        </a:rPr>
                        <a:t>26-12,9</a:t>
                      </a:r>
                      <a:r>
                        <a:rPr lang="ru-RU" sz="2000" b="1">
                          <a:highlight>
                            <a:srgbClr val="FFFFFF"/>
                          </a:highlight>
                          <a:latin typeface="Times New Roman"/>
                          <a:ea typeface="Calibri"/>
                          <a:cs typeface="Times New Roman"/>
                        </a:rPr>
                        <a:t>%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000" b="1" dirty="0" smtClean="0">
                        <a:highlight>
                          <a:srgbClr val="FFFFFF"/>
                        </a:highlight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highlight>
                            <a:srgbClr val="FFFFFF"/>
                          </a:highlight>
                          <a:latin typeface="Times New Roman"/>
                          <a:ea typeface="Calibri"/>
                          <a:cs typeface="Times New Roman"/>
                        </a:rPr>
                        <a:t>2 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b="1" dirty="0">
                          <a:latin typeface="Times New Roman CYR"/>
                          <a:ea typeface="Calibri"/>
                          <a:cs typeface="Times New Roman"/>
                        </a:rPr>
                        <a:t>Тыныс </a:t>
                      </a:r>
                      <a:endParaRPr lang="en-US" sz="2000" b="1" dirty="0" smtClean="0">
                        <a:latin typeface="Times New Roman CYR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b="1" dirty="0" smtClean="0">
                          <a:latin typeface="Times New Roman CYR"/>
                          <a:ea typeface="Calibri"/>
                          <a:cs typeface="Times New Roman"/>
                        </a:rPr>
                        <a:t>жолы аурулары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b="1" dirty="0">
                          <a:highlight>
                            <a:srgbClr val="FFFFFF"/>
                          </a:highlight>
                          <a:latin typeface="Times New Roman"/>
                          <a:ea typeface="Calibri"/>
                          <a:cs typeface="Times New Roman"/>
                        </a:rPr>
                        <a:t>38</a:t>
                      </a:r>
                      <a:r>
                        <a:rPr lang="ru-RU" sz="2000" b="1" dirty="0">
                          <a:highlight>
                            <a:srgbClr val="FFFFFF"/>
                          </a:highlight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r>
                        <a:rPr lang="kk-KZ" sz="2000" b="1" dirty="0">
                          <a:highlight>
                            <a:srgbClr val="FFFFFF"/>
                          </a:highlight>
                          <a:latin typeface="Times New Roman"/>
                          <a:ea typeface="Calibri"/>
                          <a:cs typeface="Times New Roman"/>
                        </a:rPr>
                        <a:t>18,7</a:t>
                      </a:r>
                      <a:r>
                        <a:rPr lang="ru-RU" sz="2000" b="1" dirty="0">
                          <a:highlight>
                            <a:srgbClr val="FFFFFF"/>
                          </a:highlight>
                          <a:latin typeface="Times New Roman"/>
                          <a:ea typeface="Calibri"/>
                          <a:cs typeface="Times New Roman"/>
                        </a:rPr>
                        <a:t>%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000" b="1" dirty="0" smtClean="0">
                        <a:highlight>
                          <a:srgbClr val="FFFFFF"/>
                        </a:highlight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highlight>
                            <a:srgbClr val="FFFFFF"/>
                          </a:highlight>
                          <a:latin typeface="Times New Roman"/>
                          <a:ea typeface="Calibri"/>
                          <a:cs typeface="Times New Roman"/>
                        </a:rPr>
                        <a:t>3 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highlight>
                            <a:srgbClr val="FFFFFF"/>
                          </a:highlight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endParaRPr lang="en-US" sz="2000" b="1" dirty="0" smtClean="0">
                        <a:highlight>
                          <a:srgbClr val="FFFFFF"/>
                        </a:highlight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b="1" dirty="0" smtClean="0">
                          <a:latin typeface="Times New Roman CYR"/>
                          <a:ea typeface="Calibri"/>
                          <a:cs typeface="Times New Roman"/>
                        </a:rPr>
                        <a:t>Онкология</a:t>
                      </a:r>
                      <a:endParaRPr lang="en-US" sz="2000" b="1" dirty="0" smtClean="0">
                        <a:latin typeface="Times New Roman CYR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b="1">
                          <a:highlight>
                            <a:srgbClr val="FFFFFF"/>
                          </a:highlight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r>
                        <a:rPr lang="ru-RU" sz="2000" b="1">
                          <a:highlight>
                            <a:srgbClr val="FFFFFF"/>
                          </a:highlight>
                          <a:latin typeface="Times New Roman"/>
                          <a:ea typeface="Calibri"/>
                          <a:cs typeface="Times New Roman"/>
                        </a:rPr>
                        <a:t>2-1</a:t>
                      </a:r>
                      <a:r>
                        <a:rPr lang="kk-KZ" sz="2000" b="1">
                          <a:highlight>
                            <a:srgbClr val="FFFFFF"/>
                          </a:highlight>
                          <a:latin typeface="Times New Roman"/>
                          <a:ea typeface="Calibri"/>
                          <a:cs typeface="Times New Roman"/>
                        </a:rPr>
                        <a:t>0,9</a:t>
                      </a:r>
                      <a:r>
                        <a:rPr lang="ru-RU" sz="2000" b="1">
                          <a:highlight>
                            <a:srgbClr val="FFFFFF"/>
                          </a:highlight>
                          <a:latin typeface="Times New Roman"/>
                          <a:ea typeface="Calibri"/>
                          <a:cs typeface="Times New Roman"/>
                        </a:rPr>
                        <a:t>%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000" b="1" dirty="0" smtClean="0">
                        <a:highlight>
                          <a:srgbClr val="FFFFFF"/>
                        </a:highlight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highlight>
                            <a:srgbClr val="FFFFFF"/>
                          </a:highlight>
                          <a:latin typeface="Times New Roman"/>
                          <a:ea typeface="Calibri"/>
                          <a:cs typeface="Times New Roman"/>
                        </a:rPr>
                        <a:t>3 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000" b="1" dirty="0" smtClean="0">
                        <a:highlight>
                          <a:srgbClr val="FFFFFF"/>
                        </a:highlight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highlight>
                            <a:srgbClr val="FFFFFF"/>
                          </a:highlight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kk-KZ" sz="2000" b="1" dirty="0">
                          <a:latin typeface="Times New Roman CYR"/>
                          <a:ea typeface="Calibri"/>
                          <a:cs typeface="Times New Roman"/>
                        </a:rPr>
                        <a:t>онкология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b="1">
                          <a:highlight>
                            <a:srgbClr val="FFFFFF"/>
                          </a:highlight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r>
                        <a:rPr lang="ru-RU" sz="2000" b="1">
                          <a:highlight>
                            <a:srgbClr val="FFFFFF"/>
                          </a:highlight>
                          <a:latin typeface="Times New Roman"/>
                          <a:ea typeface="Calibri"/>
                          <a:cs typeface="Times New Roman"/>
                        </a:rPr>
                        <a:t>3-</a:t>
                      </a:r>
                      <a:r>
                        <a:rPr lang="kk-KZ" sz="2000" b="1">
                          <a:highlight>
                            <a:srgbClr val="FFFFFF"/>
                          </a:highlight>
                          <a:latin typeface="Times New Roman"/>
                          <a:ea typeface="Calibri"/>
                          <a:cs typeface="Times New Roman"/>
                        </a:rPr>
                        <a:t>16,2</a:t>
                      </a:r>
                      <a:r>
                        <a:rPr lang="ru-RU" sz="2000" b="1">
                          <a:highlight>
                            <a:srgbClr val="FFFFFF"/>
                          </a:highlight>
                          <a:latin typeface="Times New Roman"/>
                          <a:ea typeface="Calibri"/>
                          <a:cs typeface="Times New Roman"/>
                        </a:rPr>
                        <a:t>%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b="1" dirty="0">
                          <a:highlight>
                            <a:srgbClr val="FFFFFF"/>
                          </a:highlight>
                          <a:latin typeface="Times New Roman"/>
                          <a:ea typeface="Calibri"/>
                          <a:cs typeface="Times New Roman"/>
                        </a:rPr>
                        <a:t>Барлығы 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b="1" dirty="0">
                          <a:highlight>
                            <a:srgbClr val="FFFFFF"/>
                          </a:highlight>
                          <a:latin typeface="Times New Roman"/>
                          <a:ea typeface="Calibri"/>
                          <a:cs typeface="Times New Roman"/>
                        </a:rPr>
                        <a:t>201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b="1" dirty="0" smtClean="0">
                          <a:highlight>
                            <a:srgbClr val="FFFFFF"/>
                          </a:highlight>
                          <a:latin typeface="Times New Roman"/>
                          <a:ea typeface="Calibri"/>
                          <a:cs typeface="Times New Roman"/>
                        </a:rPr>
                        <a:t>Барлығы 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b="1" dirty="0">
                          <a:highlight>
                            <a:srgbClr val="FFFFFF"/>
                          </a:highlight>
                          <a:latin typeface="Times New Roman"/>
                          <a:ea typeface="Calibri"/>
                          <a:cs typeface="Times New Roman"/>
                        </a:rPr>
                        <a:t>203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 gridSpan="2">
                  <a:txBody>
                    <a:bodyPr/>
                    <a:lstStyle/>
                    <a:p>
                      <a:r>
                        <a:rPr lang="kk-KZ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Үйден қайтыс болғандар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144</a:t>
                      </a:r>
                      <a:endParaRPr lang="ru-RU" sz="20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kk-KZ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165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 gridSpan="2">
                  <a:txBody>
                    <a:bodyPr/>
                    <a:lstStyle/>
                    <a:p>
                      <a:r>
                        <a:rPr lang="kk-KZ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Ауруханадан 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57</a:t>
                      </a:r>
                      <a:endParaRPr lang="ru-RU" sz="20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38</a:t>
                      </a:r>
                      <a:endParaRPr lang="ru-RU" sz="20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 gridSpan="2">
                  <a:txBody>
                    <a:bodyPr/>
                    <a:lstStyle/>
                    <a:p>
                      <a:r>
                        <a:rPr lang="kk-KZ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МАОА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  <a:endParaRPr lang="ru-RU" sz="20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  <a:endParaRPr lang="ru-RU" sz="20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k-KZ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Үйден қайтыс болғандардың жас ерекшеліктері</a:t>
            </a:r>
            <a:endParaRPr lang="ru-RU" sz="3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937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43032"/>
                <a:gridCol w="2571768"/>
                <a:gridCol w="2057400"/>
                <a:gridCol w="2057400"/>
              </a:tblGrid>
              <a:tr h="370840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№</a:t>
                      </a:r>
                      <a:endParaRPr lang="ru-RU" sz="2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Жасы </a:t>
                      </a:r>
                      <a:endParaRPr lang="ru-RU" sz="2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kk-KZ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Саны 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2017 </a:t>
                      </a:r>
                      <a:r>
                        <a:rPr lang="ru-RU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жыл</a:t>
                      </a:r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2018 </a:t>
                      </a:r>
                      <a:r>
                        <a:rPr lang="ru-RU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жыл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  <a:endParaRPr lang="ru-RU" sz="2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85</a:t>
                      </a:r>
                      <a:r>
                        <a:rPr lang="ru-RU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жас</a:t>
                      </a:r>
                      <a:r>
                        <a:rPr lang="ru-RU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ж\е</a:t>
                      </a:r>
                      <a:r>
                        <a:rPr lang="ru-RU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одан</a:t>
                      </a:r>
                      <a:r>
                        <a:rPr lang="ru-RU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жоғары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31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37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  <a:endParaRPr lang="ru-RU" sz="2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60</a:t>
                      </a:r>
                      <a:r>
                        <a:rPr lang="ru-RU" sz="24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– 84 </a:t>
                      </a:r>
                      <a:r>
                        <a:rPr lang="ru-RU" sz="240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жас</a:t>
                      </a:r>
                      <a:r>
                        <a:rPr lang="ru-RU" sz="24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55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65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</a:t>
                      </a:r>
                      <a:endParaRPr lang="ru-RU" sz="2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50</a:t>
                      </a:r>
                      <a:r>
                        <a:rPr lang="ru-RU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– 59 </a:t>
                      </a:r>
                      <a:r>
                        <a:rPr lang="ru-RU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жас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24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</a:t>
                      </a:r>
                      <a:endParaRPr lang="ru-RU" sz="2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18 – 49 </a:t>
                      </a:r>
                      <a:r>
                        <a:rPr lang="ru-RU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жас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400" dirty="0">
                          <a:highlight>
                            <a:srgbClr val="FFFFFF"/>
                          </a:highligh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</a:t>
                      </a:r>
                      <a:endParaRPr lang="ru-RU" sz="2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15 – 17 </a:t>
                      </a:r>
                      <a:r>
                        <a:rPr lang="ru-RU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жас</a:t>
                      </a:r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 </a:t>
                      </a:r>
                      <a:endParaRPr lang="ru-RU" sz="2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Барлығы</a:t>
                      </a:r>
                      <a:r>
                        <a:rPr lang="kk-KZ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144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165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rmAutofit/>
          </a:bodyPr>
          <a:lstStyle/>
          <a:p>
            <a:r>
              <a:rPr lang="kk-KZ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Сәби өлімі көрсеткіші (0 – 1 жас)  </a:t>
            </a:r>
            <a:endParaRPr lang="ru-RU" sz="32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4"/>
          <p:cNvGraphicFramePr>
            <a:graphicFrameLocks noGrp="1"/>
          </p:cNvGraphicFramePr>
          <p:nvPr>
            <p:ph idx="1"/>
          </p:nvPr>
        </p:nvGraphicFramePr>
        <p:xfrm>
          <a:off x="642910" y="1000108"/>
          <a:ext cx="8001056" cy="30003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642910" y="4714884"/>
          <a:ext cx="7786742" cy="1649690"/>
        </p:xfrm>
        <a:graphic>
          <a:graphicData uri="http://schemas.openxmlformats.org/drawingml/2006/table">
            <a:tbl>
              <a:tblPr/>
              <a:tblGrid>
                <a:gridCol w="576143"/>
                <a:gridCol w="1057392"/>
                <a:gridCol w="672392"/>
                <a:gridCol w="1148898"/>
                <a:gridCol w="1117207"/>
                <a:gridCol w="804400"/>
                <a:gridCol w="624360"/>
                <a:gridCol w="1013241"/>
                <a:gridCol w="772709"/>
              </a:tblGrid>
              <a:tr h="108885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 dirty="0">
                          <a:solidFill>
                            <a:srgbClr val="7030A0"/>
                          </a:solidFill>
                          <a:latin typeface="Times New Roman CYR"/>
                          <a:ea typeface="Calibri"/>
                          <a:cs typeface="Times New Roman"/>
                        </a:rPr>
                        <a:t>жыл</a:t>
                      </a:r>
                      <a:endParaRPr lang="ru-RU" sz="1400" b="1" dirty="0">
                        <a:solidFill>
                          <a:srgbClr val="7030A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74" marR="573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 dirty="0">
                          <a:solidFill>
                            <a:srgbClr val="7030A0"/>
                          </a:solidFill>
                          <a:latin typeface="Times New Roman CYR"/>
                          <a:ea typeface="Calibri"/>
                          <a:cs typeface="Times New Roman"/>
                        </a:rPr>
                        <a:t>Туған саны </a:t>
                      </a:r>
                      <a:endParaRPr lang="ru-RU" sz="1400" b="1" dirty="0">
                        <a:solidFill>
                          <a:srgbClr val="7030A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74" marR="573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 dirty="0">
                          <a:solidFill>
                            <a:srgbClr val="7030A0"/>
                          </a:solidFill>
                          <a:latin typeface="Times New Roman CYR"/>
                          <a:ea typeface="Calibri"/>
                          <a:cs typeface="Times New Roman"/>
                        </a:rPr>
                        <a:t>Өлгені </a:t>
                      </a:r>
                      <a:endParaRPr lang="ru-RU" sz="1400" b="1" dirty="0">
                        <a:solidFill>
                          <a:srgbClr val="7030A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74" marR="573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 dirty="0">
                          <a:solidFill>
                            <a:srgbClr val="7030A0"/>
                          </a:solidFill>
                          <a:latin typeface="Times New Roman CYR"/>
                          <a:ea typeface="Calibri"/>
                          <a:cs typeface="Times New Roman"/>
                        </a:rPr>
                        <a:t>Перинат.патология</a:t>
                      </a:r>
                      <a:endParaRPr lang="ru-RU" sz="1400" b="1" dirty="0">
                        <a:solidFill>
                          <a:srgbClr val="7030A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74" marR="573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 dirty="0">
                          <a:solidFill>
                            <a:srgbClr val="7030A0"/>
                          </a:solidFill>
                          <a:latin typeface="Times New Roman CYR"/>
                          <a:ea typeface="Calibri"/>
                          <a:cs typeface="Times New Roman"/>
                        </a:rPr>
                        <a:t>Туа болған даму ақаулығы </a:t>
                      </a:r>
                      <a:endParaRPr lang="ru-RU" sz="1400" b="1" dirty="0">
                        <a:solidFill>
                          <a:srgbClr val="7030A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74" marR="573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 dirty="0">
                          <a:solidFill>
                            <a:srgbClr val="7030A0"/>
                          </a:solidFill>
                          <a:latin typeface="Times New Roman CYR"/>
                          <a:ea typeface="Calibri"/>
                          <a:cs typeface="Times New Roman"/>
                        </a:rPr>
                        <a:t>Пневмония</a:t>
                      </a:r>
                      <a:endParaRPr lang="ru-RU" sz="1400" b="1" dirty="0">
                        <a:solidFill>
                          <a:srgbClr val="7030A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74" marR="573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 dirty="0">
                          <a:solidFill>
                            <a:srgbClr val="7030A0"/>
                          </a:solidFill>
                          <a:latin typeface="Times New Roman CYR"/>
                          <a:ea typeface="Calibri"/>
                          <a:cs typeface="Times New Roman"/>
                        </a:rPr>
                        <a:t>ЖІИ</a:t>
                      </a:r>
                      <a:endParaRPr lang="ru-RU" sz="1400" b="1" dirty="0">
                        <a:solidFill>
                          <a:srgbClr val="7030A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74" marR="573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 dirty="0">
                          <a:solidFill>
                            <a:srgbClr val="7030A0"/>
                          </a:solidFill>
                          <a:latin typeface="Times New Roman CYR"/>
                          <a:ea typeface="Calibri"/>
                          <a:cs typeface="Times New Roman"/>
                        </a:rPr>
                        <a:t>Бақытсыз жағдай </a:t>
                      </a:r>
                      <a:endParaRPr lang="ru-RU" sz="1400" b="1" dirty="0">
                        <a:solidFill>
                          <a:srgbClr val="7030A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74" marR="573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 dirty="0">
                          <a:solidFill>
                            <a:srgbClr val="7030A0"/>
                          </a:solidFill>
                          <a:latin typeface="Times New Roman CYR"/>
                          <a:ea typeface="Calibri"/>
                          <a:cs typeface="Times New Roman"/>
                        </a:rPr>
                        <a:t>Шала туылу</a:t>
                      </a:r>
                      <a:endParaRPr lang="ru-RU" sz="1400" b="1" dirty="0">
                        <a:solidFill>
                          <a:srgbClr val="7030A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74" marR="573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22061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7030A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201</a:t>
                      </a:r>
                      <a:r>
                        <a:rPr lang="kk-KZ" sz="1600" b="1" dirty="0">
                          <a:solidFill>
                            <a:srgbClr val="7030A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ru-RU" sz="1600" b="1" dirty="0">
                        <a:solidFill>
                          <a:srgbClr val="7030A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74" marR="573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>
                          <a:solidFill>
                            <a:srgbClr val="7030A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781</a:t>
                      </a:r>
                      <a:endParaRPr lang="ru-RU" sz="1600" b="1" dirty="0">
                        <a:solidFill>
                          <a:srgbClr val="7030A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7374" marR="573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>
                          <a:solidFill>
                            <a:srgbClr val="7030A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</a:t>
                      </a:r>
                      <a:endParaRPr lang="ru-RU" sz="1600" b="1">
                        <a:solidFill>
                          <a:srgbClr val="7030A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7374" marR="573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 smtClean="0">
                          <a:solidFill>
                            <a:srgbClr val="7030A0"/>
                          </a:solidFill>
                          <a:latin typeface="Calibri"/>
                          <a:ea typeface="Calibri"/>
                          <a:cs typeface="Calibri"/>
                        </a:rPr>
                        <a:t>1</a:t>
                      </a:r>
                      <a:endParaRPr lang="ru-RU" sz="1600" b="1" dirty="0">
                        <a:solidFill>
                          <a:srgbClr val="7030A0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7374" marR="573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 smtClean="0">
                          <a:solidFill>
                            <a:srgbClr val="7030A0"/>
                          </a:solidFill>
                          <a:latin typeface="Calibri"/>
                          <a:ea typeface="Calibri"/>
                          <a:cs typeface="Calibri"/>
                        </a:rPr>
                        <a:t>3</a:t>
                      </a:r>
                      <a:endParaRPr lang="ru-RU" sz="1600" b="1" dirty="0">
                        <a:solidFill>
                          <a:srgbClr val="7030A0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7374" marR="573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solidFill>
                          <a:srgbClr val="7030A0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7374" marR="573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600" b="1" dirty="0" smtClean="0">
                          <a:solidFill>
                            <a:srgbClr val="7030A0"/>
                          </a:solidFill>
                          <a:latin typeface="+mn-lt"/>
                          <a:ea typeface="Calibri"/>
                          <a:cs typeface="Calibri"/>
                        </a:rPr>
                        <a:t>1</a:t>
                      </a:r>
                      <a:endParaRPr lang="ru-RU" sz="1600" b="1" dirty="0">
                        <a:solidFill>
                          <a:srgbClr val="7030A0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7374" marR="573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solidFill>
                          <a:srgbClr val="7030A0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7374" marR="573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 smtClean="0">
                          <a:solidFill>
                            <a:srgbClr val="7030A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600" b="1" dirty="0">
                        <a:solidFill>
                          <a:srgbClr val="7030A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7374" marR="573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2061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7030A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201</a:t>
                      </a:r>
                      <a:r>
                        <a:rPr lang="kk-KZ" sz="1600" b="1" dirty="0">
                          <a:solidFill>
                            <a:srgbClr val="7030A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1600" b="1" dirty="0">
                        <a:solidFill>
                          <a:srgbClr val="7030A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74" marR="573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>
                          <a:solidFill>
                            <a:srgbClr val="7030A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784</a:t>
                      </a:r>
                      <a:endParaRPr lang="ru-RU" sz="1600" b="1" dirty="0">
                        <a:solidFill>
                          <a:srgbClr val="7030A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7374" marR="573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>
                          <a:solidFill>
                            <a:srgbClr val="7030A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11</a:t>
                      </a:r>
                      <a:endParaRPr lang="ru-RU" sz="1600" b="1" dirty="0">
                        <a:solidFill>
                          <a:srgbClr val="7030A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7374" marR="573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>
                          <a:solidFill>
                            <a:srgbClr val="7030A0"/>
                          </a:solidFill>
                          <a:latin typeface="Calibri"/>
                          <a:ea typeface="Calibri"/>
                          <a:cs typeface="Calibri"/>
                        </a:rPr>
                        <a:t>3</a:t>
                      </a:r>
                      <a:endParaRPr lang="ru-RU" sz="1600" b="1" dirty="0">
                        <a:solidFill>
                          <a:srgbClr val="7030A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74" marR="573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>
                          <a:solidFill>
                            <a:srgbClr val="7030A0"/>
                          </a:solidFill>
                          <a:latin typeface="Calibri"/>
                          <a:ea typeface="Calibri"/>
                          <a:cs typeface="Calibri"/>
                        </a:rPr>
                        <a:t>3</a:t>
                      </a:r>
                      <a:endParaRPr lang="ru-RU" sz="1600" b="1" dirty="0">
                        <a:solidFill>
                          <a:srgbClr val="7030A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74" marR="573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>
                          <a:solidFill>
                            <a:srgbClr val="7030A0"/>
                          </a:solidFill>
                          <a:latin typeface="Calibri"/>
                          <a:ea typeface="Calibri"/>
                          <a:cs typeface="Calibri"/>
                        </a:rPr>
                        <a:t>2</a:t>
                      </a:r>
                      <a:endParaRPr lang="ru-RU" sz="1600" b="1" dirty="0">
                        <a:solidFill>
                          <a:srgbClr val="7030A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74" marR="573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solidFill>
                          <a:srgbClr val="7030A0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7374" marR="573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solidFill>
                          <a:srgbClr val="7030A0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7374" marR="573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>
                          <a:solidFill>
                            <a:srgbClr val="7030A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600" b="1" dirty="0">
                        <a:solidFill>
                          <a:srgbClr val="7030A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74" marR="573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1643042" y="4000504"/>
            <a:ext cx="614366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3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Сәби өлімінің негізгі себептері</a:t>
            </a:r>
            <a:endParaRPr kumimoji="0" lang="kk-KZ" sz="32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 – 15 </a:t>
            </a:r>
            <a:r>
              <a:rPr lang="ru-RU" sz="32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жас</a:t>
            </a:r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аралы</a:t>
            </a:r>
            <a:r>
              <a:rPr lang="kk-KZ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ғындағы балалар өлімі саны, себебі</a:t>
            </a:r>
            <a:endParaRPr lang="ru-RU" sz="32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Жалпы өлім саны: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2017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жыл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– 4      2018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жыл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– 4 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2017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жыл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Пневмония – 1</a:t>
            </a:r>
          </a:p>
          <a:p>
            <a:pPr>
              <a:buFont typeface="Wingdings" pitchFamily="2" charset="2"/>
              <a:buChar char="ü"/>
            </a:pPr>
            <a:r>
              <a:rPr lang="ru-RU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Тыныс</a:t>
            </a: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жолдарыны</a:t>
            </a: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сумен</a:t>
            </a: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бітелуі</a:t>
            </a: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(асфиксия) – 3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2018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жыл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Пневмония – 1</a:t>
            </a:r>
          </a:p>
          <a:p>
            <a:pPr>
              <a:buFont typeface="Wingdings" pitchFamily="2" charset="2"/>
              <a:buChar char="ü"/>
            </a:pPr>
            <a:r>
              <a:rPr lang="ru-RU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Тыныс</a:t>
            </a: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жолдарыны</a:t>
            </a: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сумен</a:t>
            </a: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бітелуі</a:t>
            </a: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(асфиксия) - 2</a:t>
            </a:r>
          </a:p>
          <a:p>
            <a:pPr>
              <a:buFont typeface="Wingdings" pitchFamily="2" charset="2"/>
              <a:buChar char="ü"/>
            </a:pPr>
            <a:r>
              <a:rPr lang="ru-RU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Жөл көлік оқиғасы </a:t>
            </a: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- 1</a:t>
            </a: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endParaRPr lang="ru-RU" dirty="0" smtClean="0"/>
          </a:p>
          <a:p>
            <a:pPr>
              <a:buFont typeface="Wingdings" pitchFamily="2" charset="2"/>
              <a:buChar char="Ø"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792088"/>
          </a:xfrm>
        </p:spPr>
        <p:txBody>
          <a:bodyPr>
            <a:normAutofit/>
          </a:bodyPr>
          <a:lstStyle/>
          <a:p>
            <a:r>
              <a:rPr lang="kk-KZ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Ұрпақты болу жасындағы әйелдерді талдау</a:t>
            </a:r>
            <a:endParaRPr lang="ru-RU" sz="32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idx="1"/>
          </p:nvPr>
        </p:nvGraphicFramePr>
        <p:xfrm>
          <a:off x="357158" y="1571612"/>
          <a:ext cx="6043626" cy="40544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5940152" y="1370965"/>
            <a:ext cx="2716354" cy="4031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indent="449263" algn="just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v"/>
            </a:pPr>
            <a:r>
              <a:rPr kumimoji="0" lang="kk-KZ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 CYR"/>
                <a:ea typeface="Calibri" pitchFamily="34" charset="0"/>
                <a:cs typeface="Times New Roman" pitchFamily="18" charset="0"/>
              </a:rPr>
              <a:t>Отбасын жоспарлау кабинеті:</a:t>
            </a:r>
            <a:r>
              <a:rPr kumimoji="0" lang="kk-KZ" sz="1600" b="1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 CYR"/>
                <a:ea typeface="Calibri" pitchFamily="34" charset="0"/>
                <a:cs typeface="Times New Roman" pitchFamily="18" charset="0"/>
              </a:rPr>
              <a:t> </a:t>
            </a:r>
            <a:r>
              <a:rPr lang="kk-KZ" sz="1600" b="1" dirty="0" smtClean="0">
                <a:solidFill>
                  <a:srgbClr val="FF0000"/>
                </a:solidFill>
                <a:latin typeface="Times New Roman CYR"/>
                <a:ea typeface="Calibri" pitchFamily="34" charset="0"/>
                <a:cs typeface="Times New Roman" pitchFamily="18" charset="0"/>
              </a:rPr>
              <a:t>235 әйел  - 3,5% </a:t>
            </a:r>
            <a:endParaRPr kumimoji="0" lang="kk-KZ" sz="16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 CYR"/>
              <a:ea typeface="Calibri" pitchFamily="34" charset="0"/>
              <a:cs typeface="Times New Roman" pitchFamily="18" charset="0"/>
            </a:endParaRPr>
          </a:p>
          <a:p>
            <a:pPr lvl="0" indent="449263" algn="just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v"/>
            </a:pPr>
            <a:r>
              <a:rPr kumimoji="0" lang="kk-KZ" sz="16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Отбасын жоспарлау, предгравидарлы дайындық жұмыстарының жүргізілуі </a:t>
            </a:r>
            <a:r>
              <a:rPr lang="kk-KZ" sz="1600" b="1" dirty="0" smtClean="0">
                <a:solidFill>
                  <a:srgbClr val="002060"/>
                </a:solidFill>
                <a:latin typeface="Times New Roman CYR"/>
                <a:ea typeface="Calibri" pitchFamily="34" charset="0"/>
                <a:cs typeface="Times New Roman" pitchFamily="18" charset="0"/>
              </a:rPr>
              <a:t>-</a:t>
            </a:r>
            <a:r>
              <a:rPr kumimoji="0" lang="kk-KZ" sz="1600" b="1" i="0" u="none" strike="noStrike" cap="none" normalizeH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kk-KZ" sz="16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толық көлемде емес</a:t>
            </a:r>
          </a:p>
          <a:p>
            <a:pPr lvl="0" indent="449263" algn="just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v"/>
            </a:pPr>
            <a:r>
              <a:rPr kumimoji="0" lang="kk-KZ" sz="1600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ұрпақты болу жасындағы әйелдердің экстрагенитальды аурулардан сауықтырылуы </a:t>
            </a:r>
            <a:r>
              <a:rPr lang="kk-KZ" sz="1600" b="1" dirty="0" smtClean="0">
                <a:solidFill>
                  <a:schemeClr val="accent6">
                    <a:lumMod val="75000"/>
                  </a:schemeClr>
                </a:solidFill>
                <a:latin typeface="Times New Roman CYR"/>
                <a:ea typeface="Calibri" pitchFamily="34" charset="0"/>
                <a:cs typeface="Times New Roman" pitchFamily="18" charset="0"/>
              </a:rPr>
              <a:t>– өте төмен деңгейде</a:t>
            </a:r>
            <a:r>
              <a:rPr kumimoji="0" lang="kk-KZ" sz="1600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</a:p>
          <a:p>
            <a:pPr lvl="0" indent="449263" algn="just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v"/>
            </a:pPr>
            <a:r>
              <a:rPr kumimoji="0" lang="kk-KZ" sz="16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критикалық  </a:t>
            </a:r>
          </a:p>
          <a:p>
            <a:pPr lvl="0" indent="449263" algn="just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v"/>
            </a:pPr>
            <a:r>
              <a:rPr kumimoji="0" lang="kk-KZ" sz="16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жағдайлар</a:t>
            </a:r>
            <a:r>
              <a:rPr kumimoji="0" lang="kk-KZ" sz="1600" b="1" i="0" u="none" strike="noStrike" cap="none" normalizeH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kk-KZ" sz="16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- 2 эклампсия</a:t>
            </a:r>
            <a:endParaRPr kumimoji="0" lang="kk-KZ" sz="1600" b="1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395536" y="5626894"/>
            <a:ext cx="8462744" cy="1231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endParaRPr kumimoji="0" lang="kk-KZ" sz="14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 CYR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1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 CYR"/>
                <a:ea typeface="Calibri" pitchFamily="34" charset="0"/>
                <a:cs typeface="Times New Roman" pitchFamily="18" charset="0"/>
              </a:rPr>
              <a:t>Ұрпақты болу жасындағы әйелдер саны -6695, жүктілікке абсалютті қарама қарсы көрсеткіші барлары -68-1,0%құрайды .  Контрацепция:   жатыр ішілік спираль  </a:t>
            </a:r>
            <a:r>
              <a:rPr kumimoji="0" lang="kk-KZ" sz="1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kk-KZ" sz="1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 CYR"/>
                <a:ea typeface="Calibri" pitchFamily="34" charset="0"/>
                <a:cs typeface="Times New Roman" pitchFamily="18" charset="0"/>
              </a:rPr>
              <a:t> 64,2% - (28), Virgo</a:t>
            </a:r>
            <a:r>
              <a:rPr kumimoji="0" lang="kk-KZ" sz="1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kk-KZ" sz="1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 CYR"/>
                <a:ea typeface="Calibri" pitchFamily="34" charset="0"/>
                <a:cs typeface="Times New Roman" pitchFamily="18" charset="0"/>
              </a:rPr>
              <a:t>31% - (15).Барлығы 43 қауіпті топтағы әйел контрацепцияланған. 63,2 пайызын құрайды.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k-KZ" sz="18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Autofit/>
          </a:bodyPr>
          <a:lstStyle/>
          <a:p>
            <a:r>
              <a:rPr lang="kk-KZ" sz="1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Ұрпақты болу жасындағы әйелдердің динамикалық бақылау тобы бойынша бөлінуі,контрацепциялануы:</a:t>
            </a:r>
            <a:r>
              <a:rPr lang="ru-RU" sz="1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18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857250"/>
          <a:ext cx="8229600" cy="4419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85842"/>
                <a:gridCol w="642958"/>
                <a:gridCol w="914400"/>
                <a:gridCol w="914400"/>
                <a:gridCol w="914400"/>
                <a:gridCol w="914400"/>
                <a:gridCol w="914400"/>
                <a:gridCol w="914400"/>
                <a:gridCol w="914400"/>
              </a:tblGrid>
              <a:tr h="370840">
                <a:tc>
                  <a:txBody>
                    <a:bodyPr/>
                    <a:lstStyle/>
                    <a:p>
                      <a:pPr marR="89535">
                        <a:spcAft>
                          <a:spcPts val="0"/>
                        </a:spcAft>
                      </a:pPr>
                      <a:r>
                        <a:rPr lang="kk-KZ" sz="14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Ұ/а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89535">
                        <a:spcAft>
                          <a:spcPts val="0"/>
                        </a:spcAft>
                      </a:pPr>
                      <a:r>
                        <a:rPr lang="kk-KZ" sz="14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Әйел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R="89535">
                        <a:spcAft>
                          <a:spcPts val="0"/>
                        </a:spcAft>
                      </a:pPr>
                      <a:r>
                        <a:rPr lang="kk-KZ" sz="14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саны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89535">
                        <a:spcAft>
                          <a:spcPts val="0"/>
                        </a:spcAft>
                      </a:pPr>
                      <a:r>
                        <a:rPr lang="kk-KZ" sz="14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ҰБЖ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R="89535">
                        <a:spcAft>
                          <a:spcPts val="0"/>
                        </a:spcAft>
                      </a:pPr>
                      <a:r>
                        <a:rPr lang="kk-KZ" sz="14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әйел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89535">
                        <a:spcAft>
                          <a:spcPts val="0"/>
                        </a:spcAft>
                      </a:pPr>
                      <a:r>
                        <a:rPr lang="kk-KZ" sz="14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ЭГАбар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R="89535">
                        <a:spcAft>
                          <a:spcPts val="0"/>
                        </a:spcAft>
                      </a:pPr>
                      <a:r>
                        <a:rPr lang="kk-KZ" sz="14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Әйелдер 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89535">
                        <a:spcAft>
                          <a:spcPts val="0"/>
                        </a:spcAft>
                      </a:pPr>
                      <a:r>
                        <a:rPr lang="kk-KZ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Контрацепция</a:t>
                      </a:r>
                      <a:r>
                        <a:rPr lang="kk-KZ" sz="14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89535">
                        <a:spcAft>
                          <a:spcPts val="0"/>
                        </a:spcAft>
                      </a:pPr>
                      <a:r>
                        <a:rPr lang="kk-KZ" sz="14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Абс.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R="89535">
                        <a:spcAft>
                          <a:spcPts val="0"/>
                        </a:spcAft>
                      </a:pPr>
                      <a:r>
                        <a:rPr lang="kk-KZ" sz="14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қарама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R="89535">
                        <a:spcAft>
                          <a:spcPts val="0"/>
                        </a:spcAft>
                      </a:pPr>
                      <a:r>
                        <a:rPr lang="kk-KZ" sz="14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қайшы-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R="89535">
                        <a:spcAft>
                          <a:spcPts val="0"/>
                        </a:spcAft>
                      </a:pPr>
                      <a:r>
                        <a:rPr lang="kk-KZ" sz="14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лыгы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R="89535">
                        <a:spcAft>
                          <a:spcPts val="0"/>
                        </a:spcAft>
                      </a:pPr>
                      <a:r>
                        <a:rPr lang="kk-KZ" sz="14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(2В)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89535">
                        <a:spcAft>
                          <a:spcPts val="0"/>
                        </a:spcAft>
                      </a:pPr>
                      <a:r>
                        <a:rPr lang="kk-KZ" sz="14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Контрацепциялану 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89535">
                        <a:spcAft>
                          <a:spcPts val="0"/>
                        </a:spcAft>
                      </a:pPr>
                      <a:r>
                        <a:rPr lang="kk-KZ" sz="14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Әлеуметтік жағдайы төмен әйел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R="89535">
                        <a:spcAft>
                          <a:spcPts val="0"/>
                        </a:spcAft>
                      </a:pPr>
                      <a:r>
                        <a:rPr lang="kk-KZ" sz="14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Саны </a:t>
                      </a:r>
                      <a:r>
                        <a:rPr lang="kk-KZ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5 топ 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kk-KZ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Контрацепция 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R="89535">
                        <a:spcAft>
                          <a:spcPts val="0"/>
                        </a:spcAft>
                      </a:pPr>
                      <a:r>
                        <a:rPr lang="kk-KZ" sz="160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Махамбет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89535">
                        <a:spcAft>
                          <a:spcPts val="0"/>
                        </a:spcAft>
                      </a:pPr>
                      <a:r>
                        <a:rPr lang="kk-KZ" sz="160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4654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89535">
                        <a:spcAft>
                          <a:spcPts val="0"/>
                        </a:spcAft>
                      </a:pPr>
                      <a:r>
                        <a:rPr lang="kk-KZ" sz="160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2152-46,2</a:t>
                      </a:r>
                      <a:r>
                        <a:rPr lang="ru-RU" sz="160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89535">
                        <a:spcAft>
                          <a:spcPts val="0"/>
                        </a:spcAft>
                      </a:pPr>
                      <a:r>
                        <a:rPr lang="kk-KZ" sz="160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518-24,3%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89535">
                        <a:spcAft>
                          <a:spcPts val="0"/>
                        </a:spcAft>
                      </a:pPr>
                      <a:r>
                        <a:rPr lang="kk-KZ" sz="160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202-38,9%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89535">
                        <a:spcAft>
                          <a:spcPts val="0"/>
                        </a:spcAft>
                      </a:pPr>
                      <a:r>
                        <a:rPr lang="kk-KZ" sz="160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18-0,83%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89535">
                        <a:spcAft>
                          <a:spcPts val="0"/>
                        </a:spcAft>
                      </a:pPr>
                      <a:r>
                        <a:rPr lang="kk-KZ" sz="160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12-85,7%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89535">
                        <a:spcAft>
                          <a:spcPts val="0"/>
                        </a:spcAft>
                      </a:pPr>
                      <a:r>
                        <a:rPr lang="kk-KZ" sz="160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36-14,6%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89535">
                        <a:spcAft>
                          <a:spcPts val="0"/>
                        </a:spcAft>
                      </a:pPr>
                      <a:r>
                        <a:rPr lang="kk-KZ" sz="160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20-55,5%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R="89535">
                        <a:spcAft>
                          <a:spcPts val="0"/>
                        </a:spcAft>
                      </a:pPr>
                      <a:r>
                        <a:rPr lang="kk-KZ" sz="160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Алмалы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89535">
                        <a:spcAft>
                          <a:spcPts val="0"/>
                        </a:spcAft>
                      </a:pPr>
                      <a:r>
                        <a:rPr lang="kk-KZ" sz="160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1498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89535">
                        <a:spcAft>
                          <a:spcPts val="0"/>
                        </a:spcAft>
                      </a:pPr>
                      <a:r>
                        <a:rPr lang="kk-KZ" sz="160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677-45,1%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89535">
                        <a:spcAft>
                          <a:spcPts val="0"/>
                        </a:spcAft>
                      </a:pPr>
                      <a:r>
                        <a:rPr lang="kk-KZ" sz="160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145-21,4%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89535">
                        <a:spcAft>
                          <a:spcPts val="0"/>
                        </a:spcAft>
                      </a:pPr>
                      <a:r>
                        <a:rPr lang="kk-KZ" sz="160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90-62%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89535">
                        <a:spcAft>
                          <a:spcPts val="0"/>
                        </a:spcAft>
                      </a:pPr>
                      <a:r>
                        <a:rPr lang="kk-KZ" sz="160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2-0,3%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89535">
                        <a:spcAft>
                          <a:spcPts val="0"/>
                        </a:spcAft>
                      </a:pPr>
                      <a:r>
                        <a:rPr lang="kk-KZ" sz="160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2-100%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89535">
                        <a:spcAft>
                          <a:spcPts val="0"/>
                        </a:spcAft>
                      </a:pPr>
                      <a:r>
                        <a:rPr lang="kk-KZ" sz="160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48-7%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89535">
                        <a:spcAft>
                          <a:spcPts val="0"/>
                        </a:spcAft>
                      </a:pPr>
                      <a:r>
                        <a:rPr lang="kk-KZ" sz="160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23-47,9%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R="89535">
                        <a:spcAft>
                          <a:spcPts val="0"/>
                        </a:spcAft>
                      </a:pPr>
                      <a:endParaRPr lang="kk-KZ" sz="1600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R="89535">
                        <a:spcAft>
                          <a:spcPts val="0"/>
                        </a:spcAft>
                      </a:pPr>
                      <a:r>
                        <a:rPr lang="kk-KZ" sz="160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Береке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89535">
                        <a:spcAft>
                          <a:spcPts val="0"/>
                        </a:spcAft>
                      </a:pPr>
                      <a:r>
                        <a:rPr lang="kk-KZ" sz="160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999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89535">
                        <a:spcAft>
                          <a:spcPts val="0"/>
                        </a:spcAft>
                      </a:pPr>
                      <a:r>
                        <a:rPr lang="kk-KZ" sz="160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477-47,7%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89535">
                        <a:spcAft>
                          <a:spcPts val="0"/>
                        </a:spcAft>
                      </a:pPr>
                      <a:r>
                        <a:rPr lang="kk-KZ" sz="160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97-9,7%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89535">
                        <a:spcAft>
                          <a:spcPts val="0"/>
                        </a:spcAft>
                      </a:pPr>
                      <a:r>
                        <a:rPr lang="kk-KZ" sz="160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39-40,2</a:t>
                      </a:r>
                      <a:r>
                        <a:rPr lang="ru-RU" sz="160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89535">
                        <a:spcAft>
                          <a:spcPts val="0"/>
                        </a:spcAft>
                      </a:pPr>
                      <a:r>
                        <a:rPr lang="kk-KZ" sz="160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2-0,41%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89535">
                        <a:spcAft>
                          <a:spcPts val="0"/>
                        </a:spcAft>
                      </a:pPr>
                      <a:r>
                        <a:rPr lang="kk-KZ" sz="160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2-100%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89535">
                        <a:spcAft>
                          <a:spcPts val="0"/>
                        </a:spcAft>
                      </a:pPr>
                      <a:r>
                        <a:rPr lang="kk-KZ" sz="160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60-12,5 %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89535">
                        <a:spcAft>
                          <a:spcPts val="0"/>
                        </a:spcAft>
                      </a:pPr>
                      <a:r>
                        <a:rPr lang="kk-KZ" sz="160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35 -58,3 %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R="89535">
                        <a:spcAft>
                          <a:spcPts val="0"/>
                        </a:spcAft>
                      </a:pPr>
                      <a:r>
                        <a:rPr lang="kk-KZ" sz="160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Сарайшық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89535">
                        <a:spcAft>
                          <a:spcPts val="0"/>
                        </a:spcAft>
                      </a:pPr>
                      <a:r>
                        <a:rPr lang="kk-KZ" sz="160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1363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89535">
                        <a:spcAft>
                          <a:spcPts val="0"/>
                        </a:spcAft>
                      </a:pPr>
                      <a:r>
                        <a:rPr lang="kk-KZ" sz="160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610-44,7%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89535">
                        <a:spcAft>
                          <a:spcPts val="0"/>
                        </a:spcAft>
                      </a:pPr>
                      <a:r>
                        <a:rPr lang="kk-KZ" sz="160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198-32,4%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89535">
                        <a:spcAft>
                          <a:spcPts val="0"/>
                        </a:spcAft>
                      </a:pPr>
                      <a:r>
                        <a:rPr lang="kk-KZ" sz="160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67-33,8%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89535">
                        <a:spcAft>
                          <a:spcPts val="0"/>
                        </a:spcAft>
                      </a:pPr>
                      <a:r>
                        <a:rPr lang="kk-KZ" sz="160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5-0,81%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89535">
                        <a:spcAft>
                          <a:spcPts val="0"/>
                        </a:spcAft>
                      </a:pPr>
                      <a:r>
                        <a:rPr lang="kk-KZ" sz="160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2-40%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89535">
                        <a:spcAft>
                          <a:spcPts val="0"/>
                        </a:spcAft>
                      </a:pPr>
                      <a:r>
                        <a:rPr lang="kk-KZ" sz="160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78-12,7%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89535">
                        <a:spcAft>
                          <a:spcPts val="0"/>
                        </a:spcAft>
                      </a:pPr>
                      <a:r>
                        <a:rPr lang="kk-KZ" sz="160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12-15,3%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R="89535">
                        <a:spcAft>
                          <a:spcPts val="0"/>
                        </a:spcAft>
                      </a:pPr>
                      <a:r>
                        <a:rPr lang="kk-KZ" sz="160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Бейбарыс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89535">
                        <a:spcAft>
                          <a:spcPts val="0"/>
                        </a:spcAft>
                      </a:pPr>
                      <a:r>
                        <a:rPr lang="kk-KZ" sz="160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1650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89535">
                        <a:spcAft>
                          <a:spcPts val="0"/>
                        </a:spcAft>
                      </a:pPr>
                      <a:r>
                        <a:rPr lang="kk-KZ" sz="160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717-43,4%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89535">
                        <a:spcAft>
                          <a:spcPts val="0"/>
                        </a:spcAft>
                      </a:pPr>
                      <a:r>
                        <a:rPr lang="kk-KZ" sz="160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194-26,7%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89535">
                        <a:spcAft>
                          <a:spcPts val="0"/>
                        </a:spcAft>
                      </a:pPr>
                      <a:r>
                        <a:rPr lang="kk-KZ" sz="160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79-40,7%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89535">
                        <a:spcAft>
                          <a:spcPts val="0"/>
                        </a:spcAft>
                      </a:pPr>
                      <a:r>
                        <a:rPr lang="kk-KZ" sz="160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4-0,55%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89535">
                        <a:spcAft>
                          <a:spcPts val="0"/>
                        </a:spcAft>
                      </a:pPr>
                      <a:r>
                        <a:rPr lang="kk-KZ" sz="160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4-100%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89535">
                        <a:spcAft>
                          <a:spcPts val="0"/>
                        </a:spcAft>
                      </a:pPr>
                      <a:r>
                        <a:rPr lang="kk-KZ" sz="160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45-6,2%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89535">
                        <a:spcAft>
                          <a:spcPts val="0"/>
                        </a:spcAft>
                      </a:pPr>
                      <a:r>
                        <a:rPr lang="kk-KZ" sz="160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17-37,7%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R="89535">
                        <a:spcAft>
                          <a:spcPts val="0"/>
                        </a:spcAft>
                      </a:pPr>
                      <a:r>
                        <a:rPr lang="kk-KZ" sz="160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Жалгансай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89535">
                        <a:spcAft>
                          <a:spcPts val="0"/>
                        </a:spcAft>
                      </a:pPr>
                      <a:r>
                        <a:rPr lang="kk-KZ" sz="160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558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89535">
                        <a:spcAft>
                          <a:spcPts val="0"/>
                        </a:spcAft>
                      </a:pPr>
                      <a:r>
                        <a:rPr lang="kk-KZ" sz="160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215-38,5%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89535">
                        <a:spcAft>
                          <a:spcPts val="0"/>
                        </a:spcAft>
                      </a:pPr>
                      <a:r>
                        <a:rPr lang="kk-KZ" sz="160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67-30%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89535">
                        <a:spcAft>
                          <a:spcPts val="0"/>
                        </a:spcAft>
                      </a:pPr>
                      <a:r>
                        <a:rPr lang="kk-KZ" sz="160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25-37%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89535">
                        <a:spcAft>
                          <a:spcPts val="0"/>
                        </a:spcAft>
                      </a:pPr>
                      <a:r>
                        <a:rPr lang="kk-KZ" sz="160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4-1,8%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89535">
                        <a:spcAft>
                          <a:spcPts val="0"/>
                        </a:spcAft>
                      </a:pPr>
                      <a:r>
                        <a:rPr lang="kk-KZ" sz="160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2-50%-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89535">
                        <a:spcAft>
                          <a:spcPts val="0"/>
                        </a:spcAft>
                      </a:pPr>
                      <a:r>
                        <a:rPr lang="kk-KZ" sz="160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14-6,5%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89535">
                        <a:spcAft>
                          <a:spcPts val="0"/>
                        </a:spcAft>
                      </a:pPr>
                      <a:r>
                        <a:rPr lang="kk-KZ" sz="160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4-28,5%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67544" y="908721"/>
          <a:ext cx="8229600" cy="52810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57280"/>
                <a:gridCol w="714380"/>
                <a:gridCol w="771540"/>
                <a:gridCol w="914400"/>
                <a:gridCol w="914400"/>
                <a:gridCol w="914400"/>
                <a:gridCol w="914400"/>
                <a:gridCol w="914400"/>
                <a:gridCol w="914400"/>
              </a:tblGrid>
              <a:tr h="833847">
                <a:tc>
                  <a:txBody>
                    <a:bodyPr/>
                    <a:lstStyle/>
                    <a:p>
                      <a:pPr marR="89535">
                        <a:spcAft>
                          <a:spcPts val="0"/>
                        </a:spcAft>
                      </a:pPr>
                      <a:r>
                        <a:rPr lang="kk-KZ" sz="160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Актогай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89535">
                        <a:spcAft>
                          <a:spcPts val="0"/>
                        </a:spcAft>
                      </a:pPr>
                      <a:r>
                        <a:rPr lang="kk-KZ" sz="160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496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89535">
                        <a:spcAft>
                          <a:spcPts val="0"/>
                        </a:spcAft>
                      </a:pPr>
                      <a:r>
                        <a:rPr lang="kk-KZ" sz="160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183-36,8%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89535">
                        <a:spcAft>
                          <a:spcPts val="0"/>
                        </a:spcAft>
                      </a:pPr>
                      <a:r>
                        <a:rPr lang="kk-KZ" sz="160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62-32,1%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89535">
                        <a:spcAft>
                          <a:spcPts val="0"/>
                        </a:spcAft>
                      </a:pPr>
                      <a:r>
                        <a:rPr lang="kk-KZ" sz="160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34-54%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89535">
                        <a:spcAft>
                          <a:spcPts val="0"/>
                        </a:spcAft>
                      </a:pPr>
                      <a:r>
                        <a:rPr lang="kk-KZ" sz="160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2-0,8%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89535">
                        <a:spcAft>
                          <a:spcPts val="0"/>
                        </a:spcAft>
                      </a:pPr>
                      <a:r>
                        <a:rPr lang="kk-KZ" sz="160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2-100%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89535">
                        <a:spcAft>
                          <a:spcPts val="0"/>
                        </a:spcAft>
                      </a:pPr>
                      <a:r>
                        <a:rPr lang="kk-KZ" sz="160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11-5,6%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89535">
                        <a:spcAft>
                          <a:spcPts val="0"/>
                        </a:spcAft>
                      </a:pPr>
                      <a:r>
                        <a:rPr lang="kk-KZ" sz="160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8-72,7%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55898">
                <a:tc>
                  <a:txBody>
                    <a:bodyPr/>
                    <a:lstStyle/>
                    <a:p>
                      <a:pPr marR="89535">
                        <a:spcAft>
                          <a:spcPts val="0"/>
                        </a:spcAft>
                      </a:pPr>
                      <a:r>
                        <a:rPr lang="kk-KZ" sz="160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Сарытогай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89535">
                        <a:spcAft>
                          <a:spcPts val="0"/>
                        </a:spcAft>
                      </a:pPr>
                      <a:r>
                        <a:rPr lang="kk-KZ" sz="160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812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89535">
                        <a:spcAft>
                          <a:spcPts val="0"/>
                        </a:spcAft>
                      </a:pPr>
                      <a:r>
                        <a:rPr lang="kk-KZ" sz="160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337-41,5%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89535">
                        <a:spcAft>
                          <a:spcPts val="0"/>
                        </a:spcAft>
                      </a:pPr>
                      <a:r>
                        <a:rPr lang="kk-KZ" sz="160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74-22,4%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89535">
                        <a:spcAft>
                          <a:spcPts val="0"/>
                        </a:spcAft>
                      </a:pPr>
                      <a:r>
                        <a:rPr lang="kk-KZ" sz="160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35-47,2%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89535">
                        <a:spcAft>
                          <a:spcPts val="0"/>
                        </a:spcAft>
                      </a:pPr>
                      <a:r>
                        <a:rPr lang="kk-KZ" sz="160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4-1,1%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89535">
                        <a:spcAft>
                          <a:spcPts val="0"/>
                        </a:spcAft>
                      </a:pPr>
                      <a:r>
                        <a:rPr lang="kk-KZ" sz="160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3-75%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89535">
                        <a:spcAft>
                          <a:spcPts val="0"/>
                        </a:spcAft>
                      </a:pPr>
                      <a:r>
                        <a:rPr lang="kk-KZ" sz="160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6-1,8%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89535">
                        <a:spcAft>
                          <a:spcPts val="0"/>
                        </a:spcAft>
                      </a:pPr>
                      <a:r>
                        <a:rPr lang="kk-KZ" sz="160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2-33,3%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55898">
                <a:tc>
                  <a:txBody>
                    <a:bodyPr/>
                    <a:lstStyle/>
                    <a:p>
                      <a:pPr marR="89535">
                        <a:spcAft>
                          <a:spcPts val="0"/>
                        </a:spcAft>
                      </a:pPr>
                      <a:r>
                        <a:rPr lang="kk-KZ" sz="160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Тандай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89535">
                        <a:spcAft>
                          <a:spcPts val="0"/>
                        </a:spcAft>
                      </a:pPr>
                      <a:r>
                        <a:rPr lang="kk-KZ" sz="160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680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89535">
                        <a:spcAft>
                          <a:spcPts val="0"/>
                        </a:spcAft>
                      </a:pPr>
                      <a:r>
                        <a:rPr lang="kk-KZ" sz="160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390-57,3%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89535">
                        <a:spcAft>
                          <a:spcPts val="0"/>
                        </a:spcAft>
                      </a:pPr>
                      <a:r>
                        <a:rPr lang="kk-KZ" sz="160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93-22,3%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89535">
                        <a:spcAft>
                          <a:spcPts val="0"/>
                        </a:spcAft>
                      </a:pPr>
                      <a:r>
                        <a:rPr lang="kk-KZ" sz="160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41-44%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89535">
                        <a:spcAft>
                          <a:spcPts val="0"/>
                        </a:spcAft>
                      </a:pPr>
                      <a:r>
                        <a:rPr lang="kk-KZ" sz="160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5-1,2%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89535">
                        <a:spcAft>
                          <a:spcPts val="0"/>
                        </a:spcAft>
                      </a:pPr>
                      <a:r>
                        <a:rPr lang="kk-KZ" sz="160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4-80%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89535">
                        <a:spcAft>
                          <a:spcPts val="0"/>
                        </a:spcAft>
                      </a:pPr>
                      <a:r>
                        <a:rPr lang="kk-KZ" sz="160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12-3%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89535">
                        <a:spcAft>
                          <a:spcPts val="0"/>
                        </a:spcAft>
                      </a:pPr>
                      <a:r>
                        <a:rPr lang="kk-KZ" sz="160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5—41,6%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55898">
                <a:tc>
                  <a:txBody>
                    <a:bodyPr/>
                    <a:lstStyle/>
                    <a:p>
                      <a:pPr marR="89535">
                        <a:spcAft>
                          <a:spcPts val="0"/>
                        </a:spcAft>
                      </a:pPr>
                      <a:r>
                        <a:rPr lang="kk-KZ" sz="160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Алга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89535">
                        <a:spcAft>
                          <a:spcPts val="0"/>
                        </a:spcAft>
                      </a:pPr>
                      <a:r>
                        <a:rPr lang="kk-KZ" sz="160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889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89535">
                        <a:spcAft>
                          <a:spcPts val="0"/>
                        </a:spcAft>
                      </a:pPr>
                      <a:r>
                        <a:rPr lang="kk-KZ" sz="160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370-41,6%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89535">
                        <a:spcAft>
                          <a:spcPts val="0"/>
                        </a:spcAft>
                      </a:pPr>
                      <a:r>
                        <a:rPr lang="kk-KZ" sz="160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86-22,9%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89535">
                        <a:spcAft>
                          <a:spcPts val="0"/>
                        </a:spcAft>
                      </a:pPr>
                      <a:r>
                        <a:rPr lang="kk-KZ" sz="160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51-59,1%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89535">
                        <a:spcAft>
                          <a:spcPts val="0"/>
                        </a:spcAft>
                      </a:pPr>
                      <a:r>
                        <a:rPr lang="kk-KZ" sz="160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7-1,8%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89535">
                        <a:spcAft>
                          <a:spcPts val="0"/>
                        </a:spcAft>
                      </a:pPr>
                      <a:r>
                        <a:rPr lang="kk-KZ" sz="160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4-50%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89535">
                        <a:spcAft>
                          <a:spcPts val="0"/>
                        </a:spcAft>
                      </a:pPr>
                      <a:r>
                        <a:rPr lang="kk-KZ" sz="160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10-2,7%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89535">
                        <a:spcAft>
                          <a:spcPts val="0"/>
                        </a:spcAft>
                      </a:pPr>
                      <a:r>
                        <a:rPr lang="kk-KZ" sz="160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7-70%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55898">
                <a:tc>
                  <a:txBody>
                    <a:bodyPr/>
                    <a:lstStyle/>
                    <a:p>
                      <a:pPr marR="89535">
                        <a:spcAft>
                          <a:spcPts val="0"/>
                        </a:spcAft>
                      </a:pPr>
                      <a:r>
                        <a:rPr lang="kk-KZ" sz="160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Ортакшыл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89535">
                        <a:spcAft>
                          <a:spcPts val="0"/>
                        </a:spcAft>
                      </a:pPr>
                      <a:r>
                        <a:rPr lang="kk-KZ" sz="160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1136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89535">
                        <a:spcAft>
                          <a:spcPts val="0"/>
                        </a:spcAft>
                      </a:pPr>
                      <a:r>
                        <a:rPr lang="kk-KZ" sz="160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372-32,7%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89535">
                        <a:spcAft>
                          <a:spcPts val="0"/>
                        </a:spcAft>
                      </a:pPr>
                      <a:r>
                        <a:rPr lang="kk-KZ" sz="160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96-25,8%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89535">
                        <a:spcAft>
                          <a:spcPts val="0"/>
                        </a:spcAft>
                      </a:pPr>
                      <a:r>
                        <a:rPr lang="kk-KZ" sz="160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42-43,7%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89535">
                        <a:spcAft>
                          <a:spcPts val="0"/>
                        </a:spcAft>
                      </a:pPr>
                      <a:r>
                        <a:rPr lang="kk-KZ" sz="160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5-1,3%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89535">
                        <a:spcAft>
                          <a:spcPts val="0"/>
                        </a:spcAft>
                      </a:pPr>
                      <a:r>
                        <a:rPr lang="kk-KZ" sz="160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3--60%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89535">
                        <a:spcAft>
                          <a:spcPts val="0"/>
                        </a:spcAft>
                      </a:pPr>
                      <a:r>
                        <a:rPr lang="kk-KZ" sz="160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23-6,1%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89535">
                        <a:spcAft>
                          <a:spcPts val="0"/>
                        </a:spcAft>
                      </a:pPr>
                      <a:r>
                        <a:rPr lang="kk-KZ" sz="160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11-47,8%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55898">
                <a:tc>
                  <a:txBody>
                    <a:bodyPr/>
                    <a:lstStyle/>
                    <a:p>
                      <a:pPr marR="89535">
                        <a:spcAft>
                          <a:spcPts val="0"/>
                        </a:spcAft>
                      </a:pPr>
                      <a:r>
                        <a:rPr lang="kk-KZ" sz="160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Акжайык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89535">
                        <a:spcAft>
                          <a:spcPts val="0"/>
                        </a:spcAft>
                      </a:pPr>
                      <a:r>
                        <a:rPr lang="kk-KZ" sz="160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478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89535">
                        <a:spcAft>
                          <a:spcPts val="0"/>
                        </a:spcAft>
                      </a:pPr>
                      <a:r>
                        <a:rPr lang="kk-KZ" sz="160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193-40,3%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89535">
                        <a:spcAft>
                          <a:spcPts val="0"/>
                        </a:spcAft>
                      </a:pPr>
                      <a:r>
                        <a:rPr lang="kk-KZ" sz="160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36-18%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89535">
                        <a:spcAft>
                          <a:spcPts val="0"/>
                        </a:spcAft>
                      </a:pPr>
                      <a:r>
                        <a:rPr lang="kk-KZ" sz="160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11-30,5%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89535">
                        <a:spcAft>
                          <a:spcPts val="0"/>
                        </a:spcAft>
                      </a:pPr>
                      <a:r>
                        <a:rPr lang="kk-KZ" sz="160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5-2,5%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89535">
                        <a:spcAft>
                          <a:spcPts val="0"/>
                        </a:spcAft>
                      </a:pPr>
                      <a:r>
                        <a:rPr lang="kk-KZ" sz="160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4-80%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89535">
                        <a:spcAft>
                          <a:spcPts val="0"/>
                        </a:spcAft>
                      </a:pPr>
                      <a:r>
                        <a:rPr lang="kk-KZ" sz="160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19-9,5%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89535">
                        <a:spcAft>
                          <a:spcPts val="0"/>
                        </a:spcAft>
                      </a:pPr>
                      <a:r>
                        <a:rPr lang="kk-KZ" sz="160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11-57,8%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667694">
                <a:tc>
                  <a:txBody>
                    <a:bodyPr/>
                    <a:lstStyle/>
                    <a:p>
                      <a:pPr marR="89535">
                        <a:spcAft>
                          <a:spcPts val="0"/>
                        </a:spcAft>
                      </a:pPr>
                      <a:r>
                        <a:rPr lang="kk-KZ" sz="1600" b="1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Барлығы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89535">
                        <a:spcAft>
                          <a:spcPts val="0"/>
                        </a:spcAft>
                      </a:pPr>
                      <a:r>
                        <a:rPr lang="kk-KZ" sz="1600" b="1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15105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89535">
                        <a:spcAft>
                          <a:spcPts val="0"/>
                        </a:spcAft>
                      </a:pPr>
                      <a:r>
                        <a:rPr lang="kk-KZ" sz="1600" b="1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6695-44,7%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89535">
                        <a:spcAft>
                          <a:spcPts val="0"/>
                        </a:spcAft>
                      </a:pPr>
                      <a:r>
                        <a:rPr lang="kk-KZ" sz="1600" b="1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1669--25%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89535">
                        <a:spcAft>
                          <a:spcPts val="0"/>
                        </a:spcAft>
                      </a:pPr>
                      <a:r>
                        <a:rPr lang="kk-KZ" sz="1600" b="1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705-42,2%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89535">
                        <a:spcAft>
                          <a:spcPts val="0"/>
                        </a:spcAft>
                      </a:pPr>
                      <a:r>
                        <a:rPr lang="kk-KZ" sz="1600" b="1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68-1,01</a:t>
                      </a:r>
                      <a:r>
                        <a:rPr lang="ru-RU" sz="1600" b="1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  <a:r>
                        <a:rPr lang="kk-KZ" sz="1600" b="1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оның ішінде 44 қыз  бала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89535">
                        <a:spcAft>
                          <a:spcPts val="0"/>
                        </a:spcAft>
                      </a:pPr>
                      <a:r>
                        <a:rPr lang="kk-KZ" sz="16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43-63,2%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89535">
                        <a:spcAft>
                          <a:spcPts val="0"/>
                        </a:spcAft>
                      </a:pPr>
                      <a:r>
                        <a:rPr lang="kk-KZ" sz="1600" b="1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362-5,4%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89535">
                        <a:spcAft>
                          <a:spcPts val="0"/>
                        </a:spcAft>
                      </a:pPr>
                      <a:r>
                        <a:rPr lang="kk-KZ" sz="16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155-42,8%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/>
          </a:bodyPr>
          <a:lstStyle/>
          <a:p>
            <a:r>
              <a:rPr lang="kk-KZ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Мақсатты индикаторлардың орындалысы</a:t>
            </a:r>
            <a:endParaRPr lang="ru-RU" sz="3200" dirty="0"/>
          </a:p>
        </p:txBody>
      </p:sp>
      <p:graphicFrame>
        <p:nvGraphicFramePr>
          <p:cNvPr id="7" name="Диаграмма 6"/>
          <p:cNvGraphicFramePr/>
          <p:nvPr/>
        </p:nvGraphicFramePr>
        <p:xfrm>
          <a:off x="1214414" y="1071546"/>
          <a:ext cx="6643734" cy="37290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/>
          </a:bodyPr>
          <a:lstStyle/>
          <a:p>
            <a:r>
              <a:rPr lang="kk-KZ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Жүрек қан тамыр ауруларының кездесу жиілігі</a:t>
            </a:r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1" name="Содержимое 10"/>
          <p:cNvGraphicFramePr>
            <a:graphicFrameLocks noGrp="1"/>
          </p:cNvGraphicFramePr>
          <p:nvPr>
            <p:ph idx="1"/>
          </p:nvPr>
        </p:nvGraphicFramePr>
        <p:xfrm>
          <a:off x="500034" y="1071546"/>
          <a:ext cx="8229600" cy="27452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Себептері 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kk-KZ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Саны</a:t>
                      </a:r>
                      <a:r>
                        <a:rPr lang="kk-KZ" sz="18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2017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2018</a:t>
                      </a:r>
                      <a:endParaRPr lang="ru-RU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Церебралды васкулялры аурулар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26</a:t>
                      </a:r>
                      <a:endParaRPr lang="ru-RU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</a:t>
                      </a:r>
                      <a:endParaRPr lang="ru-RU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Жүректің ишемиялық ауруы 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23</a:t>
                      </a:r>
                      <a:endParaRPr lang="ru-RU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17</a:t>
                      </a:r>
                      <a:endParaRPr lang="ru-RU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Жедел инфаркт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  <a:endParaRPr lang="ru-RU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Алғаш тіркелгендер саны 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138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343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k-KZ" sz="2400" b="1" dirty="0" smtClean="0">
                <a:latin typeface="Times New Roman" pitchFamily="18" charset="0"/>
                <a:cs typeface="Times New Roman" pitchFamily="18" charset="0"/>
              </a:rPr>
              <a:t>Жүрек қан тамыр ауруларынан көрсеткіштерін жақсарту жолдары</a:t>
            </a:r>
            <a:endParaRPr lang="ru-RU" sz="2400" dirty="0">
              <a:solidFill>
                <a:srgbClr val="C00000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768865"/>
          </a:xfrm>
        </p:spPr>
        <p:txBody>
          <a:bodyPr>
            <a:normAutofit fontScale="55000" lnSpcReduction="20000"/>
          </a:bodyPr>
          <a:lstStyle/>
          <a:p>
            <a:pPr lvl="0">
              <a:buFont typeface="Wingdings" pitchFamily="2" charset="2"/>
              <a:buChar char="ü"/>
            </a:pPr>
            <a:r>
              <a:rPr lang="kk-KZ" sz="3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Ай сайын өлім себептерін талдау, жіберілген кемшіліктерді  анықтау</a:t>
            </a:r>
            <a:r>
              <a:rPr lang="kk-KZ" sz="3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38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ü"/>
            </a:pPr>
            <a:r>
              <a:rPr lang="kk-KZ" sz="3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Жедел ми қан айналым бұзылысымен тіркелген дердің реабилитациялық емін жақсарту,диспансерлік топтағылардың дәрі дәрмекпен қамтылуын мониторинг жүргізу.</a:t>
            </a:r>
            <a:endParaRPr lang="ru-RU" sz="38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ü"/>
            </a:pPr>
            <a:r>
              <a:rPr lang="kk-KZ" sz="3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Квартал сайын Д топтағылардың сауықтырылуын қадағалау, 65 жастан жоғары науқастарға үйден орта буын қызметкерлерінің көмегімен, әлеуметтік қызметкер көмегін жандандыру. Өзін өзі басқару бағдарламасы арқылы науқастарға аурулардың асқынуын кеңінен түсіндіру.</a:t>
            </a:r>
            <a:r>
              <a:rPr lang="kk-KZ" sz="3800" dirty="0" smtClean="0">
                <a:latin typeface="Times New Roman" pitchFamily="18" charset="0"/>
                <a:cs typeface="Times New Roman" pitchFamily="18" charset="0"/>
              </a:rPr>
              <a:t>  .</a:t>
            </a:r>
            <a:endParaRPr lang="ru-RU" sz="38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ü"/>
            </a:pPr>
            <a:r>
              <a:rPr lang="kk-KZ" sz="3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Жедел коранарлы синдром себебінен өлім себебін азайту мақсатында үйден, стационарға дейінгі көмек көрсету  жағдайын халық арасында кеңінен түсінік жүмыстарын жүргізу.      </a:t>
            </a:r>
            <a:endParaRPr lang="ru-RU" sz="3800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ü"/>
            </a:pPr>
            <a:r>
              <a:rPr lang="kk-KZ" sz="3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«Артериальды гипертензия мектептерінде» жаңадан есепке алынған науқастармен түсінік  жұмысын күшейту. </a:t>
            </a:r>
            <a:endParaRPr lang="ru-RU" sz="3800" b="1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kk-KZ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«Махамбет аудандық орталық ауруханасы» құрылымы</a:t>
            </a:r>
            <a:endParaRPr lang="ru-RU" sz="36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b="1" dirty="0">
                <a:latin typeface="Times New Roman" pitchFamily="18" charset="0"/>
                <a:cs typeface="Times New Roman" pitchFamily="18" charset="0"/>
              </a:rPr>
              <a:t>денсаулық сақтау мекемесі:  </a:t>
            </a:r>
            <a:endParaRPr lang="kk-KZ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Орталық аурухана – 1 (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50 </a:t>
            </a:r>
            <a:r>
              <a:rPr lang="kk-KZ" dirty="0">
                <a:latin typeface="Times New Roman" pitchFamily="18" charset="0"/>
                <a:cs typeface="Times New Roman" pitchFamily="18" charset="0"/>
              </a:rPr>
              <a:t>кереуеттік тәуліктік 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медициналық көмекпен қамтамасыз ету)</a:t>
            </a:r>
          </a:p>
          <a:p>
            <a:pPr lvl="1">
              <a:buFont typeface="Wingdings" pitchFamily="2" charset="2"/>
              <a:buChar char="Ø"/>
            </a:pP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kk-KZ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терапия </a:t>
            </a:r>
            <a:r>
              <a:rPr lang="kk-KZ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хирургия бөлімшесі</a:t>
            </a:r>
            <a:r>
              <a:rPr lang="kk-KZ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lvl="1">
              <a:buFont typeface="Wingdings" pitchFamily="2" charset="2"/>
              <a:buChar char="Ø"/>
            </a:pPr>
            <a:r>
              <a:rPr lang="kk-KZ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балалар бөлімшесі, </a:t>
            </a:r>
            <a:endParaRPr lang="kk-KZ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buFont typeface="Wingdings" pitchFamily="2" charset="2"/>
              <a:buChar char="Ø"/>
            </a:pPr>
            <a:r>
              <a:rPr lang="kk-KZ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жұқпалы аурулар бөлімшесі, 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перзентхана бөлімшесі</a:t>
            </a:r>
          </a:p>
          <a:p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орталық емхана –1 (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30 кереуеттік күндізгі стационар</a:t>
            </a:r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дәрігерлік емхана – 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10 (30 кереуеттік күндізгі стационар)</a:t>
            </a:r>
          </a:p>
          <a:p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фельдшерлік </a:t>
            </a:r>
            <a:r>
              <a:rPr lang="kk-KZ" b="1" dirty="0">
                <a:latin typeface="Times New Roman" pitchFamily="18" charset="0"/>
                <a:cs typeface="Times New Roman" pitchFamily="18" charset="0"/>
              </a:rPr>
              <a:t>– акушерлік </a:t>
            </a:r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пункт – 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3 </a:t>
            </a:r>
          </a:p>
          <a:p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медициналық пункт –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kk-KZ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Емханалар, ФАП және МП бойынша ауысымына қабылдау мүмкіндігі - </a:t>
            </a:r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465</a:t>
            </a:r>
            <a:r>
              <a:rPr lang="kk-KZ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адам</a:t>
            </a:r>
            <a:endParaRPr lang="ru-RU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/>
          </a:bodyPr>
          <a:lstStyle/>
          <a:p>
            <a:r>
              <a:rPr lang="kk-KZ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Аудан халқына онкологиялық көмек</a:t>
            </a:r>
            <a:endParaRPr lang="ru-RU" sz="3600" dirty="0">
              <a:solidFill>
                <a:srgbClr val="FF00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71472" y="1000108"/>
          <a:ext cx="8229600" cy="822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 rowSpan="2">
                  <a:txBody>
                    <a:bodyPr/>
                    <a:lstStyle/>
                    <a:p>
                      <a:r>
                        <a:rPr lang="kk-KZ" sz="16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Қатерлі ісік ауруымен аурушаңдылық жағдайы </a:t>
                      </a:r>
                      <a:endParaRPr lang="ru-RU" sz="1600" b="1" kern="1200" dirty="0" smtClean="0">
                        <a:solidFill>
                          <a:schemeClr val="lt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lang="ru-RU" sz="16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</a:t>
                      </a:r>
                      <a:r>
                        <a:rPr lang="kk-KZ" sz="16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100 мың халыққа )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201</a:t>
                      </a:r>
                      <a:r>
                        <a:rPr lang="kk-KZ" sz="16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 ж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201</a:t>
                      </a:r>
                      <a:r>
                        <a:rPr lang="kk-KZ" sz="16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 ж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41</a:t>
                      </a:r>
                      <a:r>
                        <a:rPr lang="ru-RU" sz="16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</a:t>
                      </a:r>
                      <a:r>
                        <a:rPr lang="kk-KZ" sz="16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132,9</a:t>
                      </a:r>
                      <a:r>
                        <a:rPr lang="kk-KZ" sz="1600" b="1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%</a:t>
                      </a:r>
                      <a:endParaRPr lang="ru-RU" sz="16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34</a:t>
                      </a:r>
                      <a:r>
                        <a:rPr lang="ru-RU" sz="16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</a:t>
                      </a:r>
                      <a:r>
                        <a:rPr lang="kk-KZ" sz="16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109,1</a:t>
                      </a:r>
                      <a:r>
                        <a:rPr lang="kk-KZ" sz="1600" b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%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5" name="Диаграмма 4"/>
          <p:cNvGraphicFramePr/>
          <p:nvPr/>
        </p:nvGraphicFramePr>
        <p:xfrm>
          <a:off x="285720" y="2071678"/>
          <a:ext cx="5786478" cy="41434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Диаграмма 5"/>
          <p:cNvGraphicFramePr/>
          <p:nvPr/>
        </p:nvGraphicFramePr>
        <p:xfrm>
          <a:off x="5643570" y="2285992"/>
          <a:ext cx="3214710" cy="26003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6143636" y="4357694"/>
            <a:ext cx="2714644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Өлім көрсеткіші: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2017 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жыл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– 26 (84,3%)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2018 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жыл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– 30 (96,3%)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Ауданды</a:t>
            </a:r>
            <a:r>
              <a:rPr kumimoji="0" lang="kk-KZ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қ көрсеткіш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– 96,3%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Облыстық көрсеткіш – 64,7%</a:t>
            </a:r>
            <a:endParaRPr kumimoji="0" lang="kk-KZ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sz="half" idx="1"/>
          </p:nvPr>
        </p:nvGraphicFramePr>
        <p:xfrm>
          <a:off x="285720" y="142852"/>
          <a:ext cx="4429156" cy="110744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357454"/>
                <a:gridCol w="2071702"/>
              </a:tblGrid>
              <a:tr h="151446">
                <a:tc gridSpan="2">
                  <a:txBody>
                    <a:bodyPr/>
                    <a:lstStyle/>
                    <a:p>
                      <a:pPr algn="ctr"/>
                      <a:r>
                        <a:rPr lang="kk-KZ" b="1" dirty="0" smtClean="0">
                          <a:latin typeface="Times New Roman" pitchFamily="18" charset="0"/>
                          <a:cs typeface="Times New Roman" pitchFamily="18" charset="0"/>
                        </a:rPr>
                        <a:t>5 жылдық өмір сүру</a:t>
                      </a:r>
                      <a:r>
                        <a:rPr lang="kk-KZ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ұзақтығы 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3116" marR="53116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2017жыл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3116" marR="531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2018 </a:t>
                      </a:r>
                      <a:r>
                        <a:rPr lang="ru-RU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жыл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3116" marR="53116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91-49,7%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3116" marR="531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121 – 67,2%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3116" marR="53116"/>
                </a:tc>
              </a:tr>
            </a:tbl>
          </a:graphicData>
        </a:graphic>
      </p:graphicFrame>
      <p:sp>
        <p:nvSpPr>
          <p:cNvPr id="8" name="Содержимое 7"/>
          <p:cNvSpPr>
            <a:spLocks noGrp="1"/>
          </p:cNvSpPr>
          <p:nvPr>
            <p:ph sz="half" idx="2"/>
          </p:nvPr>
        </p:nvSpPr>
        <p:spPr>
          <a:xfrm>
            <a:off x="4648200" y="500042"/>
            <a:ext cx="4038600" cy="5626121"/>
          </a:xfrm>
        </p:spPr>
        <p:txBody>
          <a:bodyPr>
            <a:normAutofit fontScale="70000" lnSpcReduction="20000"/>
          </a:bodyPr>
          <a:lstStyle/>
          <a:p>
            <a:pPr>
              <a:buFont typeface="Wingdings" pitchFamily="2" charset="2"/>
              <a:buChar char="q"/>
            </a:pPr>
            <a:r>
              <a:rPr lang="kk-KZ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Қатерлі ісік аурулары бойынша көрсеткішті жақсарту жолдары: </a:t>
            </a:r>
            <a:endParaRPr lang="ru-RU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kk-KZ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1.Скринингтік тексерулерді сапалы жүргізуді қадағалау,әсіресе визуальды орналасқан қатерлі ісіктерді ерте анықтау ; </a:t>
            </a:r>
            <a:endParaRPr lang="ru-RU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kk-KZ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2. Қатерлі ісік ауруларымен қайтқан кісілерге мониторинг жүргізу.  </a:t>
            </a:r>
            <a:endParaRPr lang="ru-RU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kk-KZ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3. Әйелдерді қарау,ерлерді қарау кабинеттерінің жұмысын жандандыру.</a:t>
            </a:r>
            <a:endParaRPr lang="ru-RU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kk-KZ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4.Онко диспансерлерге консультацияға жіберілгендер қатаң қадағалану.</a:t>
            </a:r>
            <a:endParaRPr lang="ru-RU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36865" name="Rectangle 1"/>
          <p:cNvSpPr>
            <a:spLocks noChangeArrowheads="1"/>
          </p:cNvSpPr>
          <p:nvPr/>
        </p:nvSpPr>
        <p:spPr bwMode="auto">
          <a:xfrm>
            <a:off x="214282" y="1725500"/>
            <a:ext cx="4286280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q"/>
              <a:tabLst/>
            </a:pPr>
            <a:r>
              <a:rPr kumimoji="0" lang="kk-KZ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қатерлі ісік аурлары индикаторларын анализдеу </a:t>
            </a:r>
            <a:r>
              <a:rPr kumimoji="0" lang="kk-KZ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</a:t>
            </a:r>
            <a:r>
              <a:rPr kumimoji="0" lang="kk-KZ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Онкологиялық қызметті дамыту бағдарламасы бойынша  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kk-KZ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ерте  диагностика  17- 50% құрайды ,  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kk-KZ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өлім көрстекіші өсіп отыр 12% -ға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kk-KZ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5-жылдық өмір сүру деңгейі </a:t>
            </a:r>
            <a:r>
              <a:rPr kumimoji="0" lang="kk-KZ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67,2% (областық көрстекіш </a:t>
            </a:r>
            <a:r>
              <a:rPr lang="kk-KZ" sz="2000" b="1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47,7)</a:t>
            </a:r>
            <a:endParaRPr kumimoji="0" lang="kk-KZ" sz="20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kk-KZ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қатерлі ісікпен аурушаңдылық  7 жағдайға  23,8%</a:t>
            </a:r>
            <a:r>
              <a:rPr kumimoji="0" lang="kk-KZ" sz="2000" b="1" i="0" u="none" strike="noStrike" cap="none" normalizeH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kk-KZ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төмендеген.</a:t>
            </a:r>
            <a:endParaRPr kumimoji="0" lang="kk-KZ" sz="20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/>
          </a:bodyPr>
          <a:lstStyle/>
          <a:p>
            <a:r>
              <a:rPr lang="kk-KZ" sz="3200" b="1" dirty="0" smtClean="0">
                <a:solidFill>
                  <a:srgbClr val="FF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Туберкулезбен аурушаңдылық жағдайы </a:t>
            </a:r>
            <a:endParaRPr lang="ru-RU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054617"/>
          </a:xfrm>
        </p:spPr>
        <p:txBody>
          <a:bodyPr/>
          <a:lstStyle/>
          <a:p>
            <a:pPr>
              <a:buFont typeface="Wingdings" pitchFamily="2" charset="2"/>
              <a:buChar char="q"/>
            </a:pPr>
            <a:r>
              <a:rPr lang="kk-KZ" sz="2400" dirty="0" smtClean="0">
                <a:solidFill>
                  <a:srgbClr val="FF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Туберкулезден аурушаңдылық көрсеткіші:</a:t>
            </a:r>
            <a:r>
              <a:rPr lang="kk-KZ" sz="2400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>
              <a:buFont typeface="Wingdings" pitchFamily="2" charset="2"/>
              <a:buChar char="Ø"/>
            </a:pPr>
            <a:r>
              <a:rPr lang="kk-KZ" sz="2400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2017 жылы </a:t>
            </a:r>
            <a:r>
              <a:rPr lang="ru-RU" sz="2400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kk-KZ" sz="2400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19жағдай (55,8%)</a:t>
            </a:r>
          </a:p>
          <a:p>
            <a:pPr>
              <a:buFont typeface="Wingdings" pitchFamily="2" charset="2"/>
              <a:buChar char="Ø"/>
            </a:pPr>
            <a:r>
              <a:rPr lang="kk-KZ" sz="2400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2018 жылы - 16 жағдай (46,6%)  </a:t>
            </a:r>
          </a:p>
          <a:p>
            <a:pPr>
              <a:buFont typeface="Wingdings" pitchFamily="2" charset="2"/>
              <a:buChar char="Ø"/>
            </a:pPr>
            <a:r>
              <a:rPr lang="kk-KZ" sz="2400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Аудандық көрсеткіш (46,6%) (облыстық көрсеткіш-75,2%)</a:t>
            </a:r>
          </a:p>
          <a:p>
            <a:pPr>
              <a:buFont typeface="Wingdings" pitchFamily="2" charset="2"/>
              <a:buChar char="Ø"/>
            </a:pPr>
            <a:r>
              <a:rPr lang="kk-KZ" sz="2400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Туберкулездің асқынған түрі тіркелген жоқ. </a:t>
            </a:r>
          </a:p>
          <a:p>
            <a:pPr>
              <a:buFont typeface="Wingdings" pitchFamily="2" charset="2"/>
              <a:buChar char="q"/>
            </a:pPr>
            <a:r>
              <a:rPr lang="kk-KZ" sz="2400" dirty="0" smtClean="0">
                <a:solidFill>
                  <a:srgbClr val="FF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Балалар арасында: </a:t>
            </a:r>
          </a:p>
          <a:p>
            <a:pPr>
              <a:buFont typeface="Wingdings" pitchFamily="2" charset="2"/>
              <a:buChar char="Ø"/>
            </a:pPr>
            <a:r>
              <a:rPr lang="kk-KZ" sz="2400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2017 жылы </a:t>
            </a:r>
            <a:r>
              <a:rPr lang="ru-RU" sz="2400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400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4 </a:t>
            </a:r>
            <a:r>
              <a:rPr lang="kk-KZ" sz="2400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жағдай (40,9%)</a:t>
            </a:r>
          </a:p>
          <a:p>
            <a:pPr>
              <a:buFont typeface="Wingdings" pitchFamily="2" charset="2"/>
              <a:buChar char="Ø"/>
            </a:pPr>
            <a:r>
              <a:rPr lang="kk-KZ" sz="2400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2018 жылы - 1 жағдай (9,8%)  </a:t>
            </a:r>
          </a:p>
          <a:p>
            <a:pPr>
              <a:buFont typeface="Wingdings" pitchFamily="2" charset="2"/>
              <a:buChar char="q"/>
            </a:pPr>
            <a:r>
              <a:rPr lang="kk-KZ" sz="2400" dirty="0" smtClean="0">
                <a:solidFill>
                  <a:srgbClr val="FF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Жасөспірімдер арасында:</a:t>
            </a:r>
          </a:p>
          <a:p>
            <a:pPr>
              <a:buFont typeface="Wingdings" pitchFamily="2" charset="2"/>
              <a:buChar char="Ø"/>
            </a:pPr>
            <a:r>
              <a:rPr lang="kk-KZ" sz="2400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2017 жылы </a:t>
            </a:r>
            <a:r>
              <a:rPr lang="ru-RU" sz="2400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400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0 </a:t>
            </a:r>
            <a:r>
              <a:rPr lang="kk-KZ" sz="2400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жағдай (0%)</a:t>
            </a:r>
          </a:p>
          <a:p>
            <a:pPr>
              <a:buFont typeface="Wingdings" pitchFamily="2" charset="2"/>
              <a:buChar char="Ø"/>
            </a:pPr>
            <a:r>
              <a:rPr lang="kk-KZ" sz="2400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2018 жылы - 1 жағдай (58,2%)  </a:t>
            </a:r>
          </a:p>
          <a:p>
            <a:pPr>
              <a:buFont typeface="Wingdings" pitchFamily="2" charset="2"/>
              <a:buChar char="q"/>
            </a:pPr>
            <a:endParaRPr lang="kk-KZ" sz="2400" dirty="0" smtClean="0">
              <a:solidFill>
                <a:srgbClr val="FF0000"/>
              </a:solidFill>
              <a:effectLst>
                <a:outerShdw blurRad="50800" dist="38100" algn="tr" rotWithShape="0">
                  <a:prstClr val="black">
                    <a:alpha val="40000"/>
                  </a:prst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q"/>
            </a:pPr>
            <a:endParaRPr lang="kk-KZ" sz="2400" dirty="0" smtClean="0">
              <a:effectLst>
                <a:outerShdw blurRad="50800" dist="38100" algn="tr" rotWithShape="0">
                  <a:prstClr val="black">
                    <a:alpha val="40000"/>
                  </a:prst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4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k-KZ" sz="27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sz="27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14290"/>
            <a:ext cx="4038600" cy="6429420"/>
          </a:xfrm>
        </p:spPr>
        <p:txBody>
          <a:bodyPr>
            <a:noAutofit/>
          </a:bodyPr>
          <a:lstStyle/>
          <a:p>
            <a:r>
              <a:rPr lang="kk-KZ" sz="1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Тұрғындар арасында туберкулезді белсенді анықтау</a:t>
            </a:r>
            <a:endParaRPr lang="kk-KZ" sz="1200" dirty="0" smtClean="0">
              <a:effectLst>
                <a:outerShdw blurRad="50800" dist="38100" algn="tr" rotWithShape="0">
                  <a:prstClr val="black">
                    <a:alpha val="40000"/>
                  </a:prst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kk-KZ" sz="1200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Флюорографиялық жоспар  -14351, орындалысы -13990     97,4%.</a:t>
            </a:r>
          </a:p>
          <a:p>
            <a:r>
              <a:rPr lang="kk-KZ" sz="1200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Тексерістен өтпегендер </a:t>
            </a:r>
            <a:r>
              <a:rPr lang="en-US" sz="1200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kk-KZ" sz="1200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361 адам. </a:t>
            </a:r>
            <a:endParaRPr lang="en-US" sz="1200" dirty="0" smtClean="0">
              <a:effectLst>
                <a:outerShdw blurRad="50800" dist="38100" algn="tr" rotWithShape="0">
                  <a:prstClr val="black">
                    <a:alpha val="40000"/>
                  </a:prst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kk-KZ" sz="1200" dirty="0" smtClean="0">
                <a:solidFill>
                  <a:srgbClr val="FF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Қауіптілік тобы бойынша </a:t>
            </a:r>
            <a:r>
              <a:rPr lang="ru-RU" sz="1200" dirty="0" smtClean="0">
                <a:solidFill>
                  <a:srgbClr val="FF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– 34 </a:t>
            </a:r>
            <a:r>
              <a:rPr lang="ru-RU" sz="1200" dirty="0" err="1" smtClean="0">
                <a:solidFill>
                  <a:srgbClr val="FF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адам</a:t>
            </a:r>
            <a:r>
              <a:rPr lang="ru-RU" sz="1200" dirty="0" smtClean="0">
                <a:solidFill>
                  <a:srgbClr val="FF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:</a:t>
            </a:r>
            <a:r>
              <a:rPr lang="kk-KZ" sz="1200" dirty="0" smtClean="0">
                <a:solidFill>
                  <a:srgbClr val="FF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 15-17 жас жасөспірімдерден-19, әскери қызметке шақырылғандардан-7, психоневрологиялық диспансерде есепте тұратындардан-6, мектепке дейінгі мекемелерде қызмет жасайтындардан-2 қызметкер тексеруден өтпеген. </a:t>
            </a:r>
            <a:endParaRPr lang="ru-RU" sz="12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sz="1200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Манту сынамасымен қамту: аудан бойынша жоспар - 5906 орындалысы – 5750  (97,3%) </a:t>
            </a:r>
          </a:p>
          <a:p>
            <a:r>
              <a:rPr lang="kk-KZ" sz="1200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156 бала манту сынамасына тексерілмеген , оның 135 –і қауіп қатер тобындағы балалар. облыстық көрсеткіш 97,8 болса </a:t>
            </a: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1200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Босанғаннан кейінгі кезеңде туберкулезбен аурушаңдылық: 2017 ж – 1, 2018 ж – 1 </a:t>
            </a: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1200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Аудан бойынша ересектер, жасөспірімдер жәнебалалар арасында туберкулезден өлім соңғы екі жылда да тіркелген жоқ.  </a:t>
            </a:r>
            <a:r>
              <a:rPr lang="kk-KZ" sz="1200" dirty="0" smtClean="0">
                <a:solidFill>
                  <a:srgbClr val="FF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Туберкулезден өлім көрсеткіші облыс бойынша 2017 жылмен салыстырғанда 2,3 тен 1,9 ға төмендеген. Яғни 17,3 пайыз</a:t>
            </a:r>
          </a:p>
          <a:p>
            <a:r>
              <a:rPr lang="kk-KZ" sz="1200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Жаңа туған нәресетлерді туберкулезге қарсы вакцинациялау көрстекіші 96,4 пайыз(Облыста 93,5). </a:t>
            </a:r>
          </a:p>
          <a:p>
            <a:r>
              <a:rPr lang="kk-KZ" sz="1200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Аудан бойынша оқшаулауға тиісті 8 баланың 4-еуі оқшауланған. </a:t>
            </a: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428604"/>
            <a:ext cx="4038600" cy="5697559"/>
          </a:xfrm>
        </p:spPr>
        <p:txBody>
          <a:bodyPr>
            <a:normAutofit fontScale="40000" lnSpcReduction="20000"/>
          </a:bodyPr>
          <a:lstStyle/>
          <a:p>
            <a:r>
              <a:rPr lang="kk-KZ" sz="6000" b="1" u="sng" dirty="0" smtClean="0">
                <a:latin typeface="Times New Roman" pitchFamily="18" charset="0"/>
                <a:cs typeface="Times New Roman" pitchFamily="18" charset="0"/>
              </a:rPr>
              <a:t>Туберкулез  аурулары бойынша көрсеткішті жақсарту жолдары: </a:t>
            </a:r>
            <a:endParaRPr lang="ru-RU" sz="6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6000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туберкулезге қарсы профилактикалық егуді кемінде 95 пайызға көтеру</a:t>
            </a:r>
            <a:endParaRPr lang="ru-RU" sz="6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6000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тәуекел тобы мен міндетті контингентті флюрографиялық зерттеуді уақытылы қамтамасыз ету.</a:t>
            </a:r>
            <a:endParaRPr lang="ru-RU" sz="6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6000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екпеден бас тартқан ата аналармен түсінік жұмыстарын жалғастыру.</a:t>
            </a:r>
            <a:endParaRPr lang="ru-RU" sz="6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6000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туберкулез ошағындағы балалар мен жасөспірмдерді оқшаулауды ұйымдастыру. </a:t>
            </a:r>
            <a:endParaRPr lang="ru-RU" sz="6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kk-KZ" b="1" dirty="0" smtClean="0"/>
              <a:t>Жарақаттанудан болған өлім көрсеткіші жағдайы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solidFill>
            <a:srgbClr val="FFFF00"/>
          </a:solidFill>
        </p:spPr>
        <p:txBody>
          <a:bodyPr>
            <a:normAutofit fontScale="47500" lnSpcReduction="20000"/>
          </a:bodyPr>
          <a:lstStyle/>
          <a:p>
            <a:r>
              <a:rPr lang="kk-KZ" sz="2900" b="1" dirty="0" smtClean="0">
                <a:latin typeface="Times New Roman" pitchFamily="18" charset="0"/>
                <a:cs typeface="Times New Roman" pitchFamily="18" charset="0"/>
              </a:rPr>
              <a:t>Жарақаттанудан болған аурушаңдық </a:t>
            </a:r>
          </a:p>
          <a:p>
            <a:endParaRPr lang="kk-KZ" sz="29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2900" b="1" dirty="0" smtClean="0">
                <a:latin typeface="Times New Roman" pitchFamily="18" charset="0"/>
                <a:cs typeface="Times New Roman" pitchFamily="18" charset="0"/>
              </a:rPr>
              <a:t>өлім көрсеткіші жағдайы</a:t>
            </a:r>
            <a:endParaRPr lang="kk-KZ" sz="29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2900" dirty="0" smtClean="0">
                <a:latin typeface="Times New Roman" pitchFamily="18" charset="0"/>
                <a:cs typeface="Times New Roman" pitchFamily="18" charset="0"/>
              </a:rPr>
              <a:t>2017 жылы -20 (64,6) </a:t>
            </a:r>
          </a:p>
          <a:p>
            <a:r>
              <a:rPr lang="kk-KZ" sz="2900" dirty="0" smtClean="0">
                <a:latin typeface="Times New Roman" pitchFamily="18" charset="0"/>
                <a:cs typeface="Times New Roman" pitchFamily="18" charset="0"/>
              </a:rPr>
              <a:t>2018жылы  -17(49,7) </a:t>
            </a:r>
          </a:p>
          <a:p>
            <a:r>
              <a:rPr lang="kk-KZ" sz="2900" dirty="0" smtClean="0">
                <a:latin typeface="Times New Roman" pitchFamily="18" charset="0"/>
                <a:cs typeface="Times New Roman" pitchFamily="18" charset="0"/>
              </a:rPr>
              <a:t>облыстық көрсеткіш 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kk-KZ" sz="2900" dirty="0" smtClean="0">
                <a:latin typeface="Times New Roman" pitchFamily="18" charset="0"/>
                <a:cs typeface="Times New Roman" pitchFamily="18" charset="0"/>
              </a:rPr>
              <a:t>50,6%.</a:t>
            </a:r>
            <a:r>
              <a:rPr lang="kk-KZ" sz="29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ru-RU" sz="29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2900" b="1" dirty="0" smtClean="0">
                <a:latin typeface="Times New Roman" pitchFamily="18" charset="0"/>
                <a:cs typeface="Times New Roman" pitchFamily="18" charset="0"/>
              </a:rPr>
              <a:t>Өлім себептері құрылымына қарай жіктесек</a:t>
            </a:r>
            <a:r>
              <a:rPr lang="kk-KZ" sz="29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9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kk-KZ" sz="29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Автотравма ,бас ми жарақаты, травмадан кейнгі жағдайлардан  - 4 жағдай  (0%)</a:t>
            </a:r>
            <a:endParaRPr lang="ru-RU" sz="29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kk-KZ" sz="2900" dirty="0" smtClean="0">
                <a:latin typeface="Times New Roman" pitchFamily="18" charset="0"/>
                <a:cs typeface="Times New Roman" pitchFamily="18" charset="0"/>
              </a:rPr>
              <a:t>Өз  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kk-KZ" sz="2900" dirty="0" smtClean="0">
                <a:latin typeface="Times New Roman" pitchFamily="18" charset="0"/>
                <a:cs typeface="Times New Roman" pitchFamily="18" charset="0"/>
              </a:rPr>
              <a:t>өзіне қол жұмсау   -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kk-KZ" sz="2900" dirty="0" smtClean="0">
                <a:latin typeface="Times New Roman" pitchFamily="18" charset="0"/>
                <a:cs typeface="Times New Roman" pitchFamily="18" charset="0"/>
              </a:rPr>
              <a:t> (66,0%)</a:t>
            </a:r>
            <a:endParaRPr lang="ru-RU" sz="29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kk-KZ" sz="2900" dirty="0" smtClean="0">
                <a:latin typeface="Times New Roman" pitchFamily="18" charset="0"/>
                <a:cs typeface="Times New Roman" pitchFamily="18" charset="0"/>
              </a:rPr>
              <a:t>Төменгі температураның әсері -1 (0%)</a:t>
            </a:r>
            <a:endParaRPr lang="ru-RU" sz="29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kk-KZ" sz="2900" dirty="0" smtClean="0">
                <a:latin typeface="Times New Roman" pitchFamily="18" charset="0"/>
                <a:cs typeface="Times New Roman" pitchFamily="18" charset="0"/>
              </a:rPr>
              <a:t>Уланулар  – 1 (50,0%)</a:t>
            </a:r>
            <a:endParaRPr lang="ru-RU" sz="29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kk-KZ" sz="2900" dirty="0" smtClean="0">
                <a:latin typeface="Times New Roman" pitchFamily="18" charset="0"/>
                <a:cs typeface="Times New Roman" pitchFamily="18" charset="0"/>
              </a:rPr>
              <a:t>Күйік -0 (0%)</a:t>
            </a:r>
            <a:endParaRPr lang="ru-RU" sz="29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kk-KZ" sz="2900" dirty="0" smtClean="0">
                <a:latin typeface="Times New Roman" pitchFamily="18" charset="0"/>
                <a:cs typeface="Times New Roman" pitchFamily="18" charset="0"/>
              </a:rPr>
              <a:t>жарақат  (кесіліп  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тесілген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, 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оқ қару жарақаты,</a:t>
            </a:r>
            <a:r>
              <a:rPr lang="kk-KZ" sz="2900" dirty="0" smtClean="0">
                <a:latin typeface="Times New Roman" pitchFamily="18" charset="0"/>
                <a:cs typeface="Times New Roman" pitchFamily="18" charset="0"/>
              </a:rPr>
              <a:t>)- 3 (0%)</a:t>
            </a:r>
            <a:endParaRPr lang="ru-RU" sz="29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kk-KZ" sz="2900" dirty="0" smtClean="0">
                <a:latin typeface="Times New Roman" pitchFamily="18" charset="0"/>
                <a:cs typeface="Times New Roman" pitchFamily="18" charset="0"/>
              </a:rPr>
              <a:t>Тыныс жолдарының сумен бітелуінен болған асфиксия - 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4</a:t>
            </a:r>
            <a:endParaRPr lang="ru-RU" sz="29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solidFill>
            <a:srgbClr val="FFFF00"/>
          </a:solidFill>
        </p:spPr>
        <p:txBody>
          <a:bodyPr>
            <a:normAutofit fontScale="47500" lnSpcReduction="20000"/>
          </a:bodyPr>
          <a:lstStyle/>
          <a:p>
            <a:r>
              <a:rPr lang="kk-KZ" sz="2900" b="1" u="sng" dirty="0" smtClean="0">
                <a:latin typeface="Times New Roman" pitchFamily="18" charset="0"/>
                <a:cs typeface="Times New Roman" pitchFamily="18" charset="0"/>
              </a:rPr>
              <a:t>Жарақаттанудан өлім себептері  бойынша көрсеткішті жақсарту жолдары</a:t>
            </a:r>
            <a:endParaRPr lang="ru-RU" sz="29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9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900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-  </a:t>
            </a:r>
            <a:r>
              <a:rPr lang="kk-KZ" sz="2900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халықтың  ассоциальды топтарымен жұмысты жандандыру.;</a:t>
            </a:r>
            <a:endParaRPr lang="ru-RU" sz="29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2900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- мектеп ,денсаулық сақтау ұйымдарында суицидиальды ойлары бар адамдар тобын ерте анықтай отырып психолог жұмысын күшейту, алдын алу жұмыстарына  мән беру;</a:t>
            </a:r>
            <a:endParaRPr lang="ru-RU" sz="29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2900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-маусымдық мерзімде ата аналарға балаларына суға түсу аймақтарынан басқа жерге суға түсуге тиым салынуына ықпал ету. </a:t>
            </a:r>
            <a:endParaRPr lang="ru-RU" sz="29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2900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-халық арасында, мектеп оқушылары арасында  жарақаттану кезінде алғашқы көмек көрсету шараларын үйрету. </a:t>
            </a:r>
            <a:endParaRPr lang="ru-RU" sz="29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2900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endParaRPr lang="ru-RU" sz="29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/>
          </a:bodyPr>
          <a:lstStyle/>
          <a:p>
            <a:r>
              <a:rPr lang="kk-KZ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Стационар алмастырушы көмек</a:t>
            </a:r>
            <a:endParaRPr lang="ru-RU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42910" y="1071546"/>
            <a:ext cx="4038600" cy="2686056"/>
          </a:xfrm>
        </p:spPr>
        <p:txBody>
          <a:bodyPr>
            <a:normAutofit lnSpcReduction="10000"/>
          </a:bodyPr>
          <a:lstStyle/>
          <a:p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Аудан бойынша: 60 кереует</a:t>
            </a:r>
          </a:p>
          <a:p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30 кереует - орталық емхана</a:t>
            </a:r>
          </a:p>
          <a:p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30 кереует -дәрігерлік амбулаториялар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3438" y="1000109"/>
            <a:ext cx="4038600" cy="3000396"/>
          </a:xfrm>
        </p:spPr>
        <p:txBody>
          <a:bodyPr>
            <a:normAutofit lnSpcReduction="10000"/>
          </a:bodyPr>
          <a:lstStyle/>
          <a:p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Емделушілер саны: </a:t>
            </a:r>
          </a:p>
          <a:p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2017 ж- 1571</a:t>
            </a:r>
          </a:p>
          <a:p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2018 ж - 1248</a:t>
            </a:r>
          </a:p>
          <a:p>
            <a:r>
              <a:rPr lang="kk-KZ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Емделу себептері:</a:t>
            </a:r>
          </a:p>
          <a:p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Жүрек қан тамыр аурулары – 67,5%</a:t>
            </a:r>
          </a:p>
          <a:p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Өт жолы, бауыр аурулары – 8,6%</a:t>
            </a:r>
          </a:p>
          <a:p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Эндокриндік аурулар – 5,6%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889" name="Rectangle 1"/>
          <p:cNvSpPr>
            <a:spLocks noChangeArrowheads="1"/>
          </p:cNvSpPr>
          <p:nvPr/>
        </p:nvSpPr>
        <p:spPr bwMode="auto">
          <a:xfrm>
            <a:off x="285720" y="4357694"/>
            <a:ext cx="860676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 CYR"/>
                <a:ea typeface="Calibri" pitchFamily="34" charset="0"/>
                <a:cs typeface="Times New Roman" pitchFamily="18" charset="0"/>
              </a:rPr>
              <a:t>Күндізгі аурухана мен үйден көрсетілетін</a:t>
            </a:r>
            <a:r>
              <a:rPr kumimoji="0" lang="kk-KZ" sz="2000" b="1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 CYR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kk-KZ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 CYR"/>
                <a:ea typeface="Calibri" pitchFamily="34" charset="0"/>
                <a:cs typeface="Times New Roman" pitchFamily="18" charset="0"/>
              </a:rPr>
              <a:t>стационарлы көмекті өз</a:t>
            </a:r>
            <a:r>
              <a:rPr kumimoji="0" lang="kk-KZ" sz="2000" b="1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 CYR"/>
                <a:ea typeface="Calibri" pitchFamily="34" charset="0"/>
                <a:cs typeface="Times New Roman" pitchFamily="18" charset="0"/>
              </a:rPr>
              <a:t> деңгейінде ұ</a:t>
            </a:r>
            <a:r>
              <a:rPr kumimoji="0" lang="kk-KZ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 CYR"/>
                <a:ea typeface="Calibri" pitchFamily="34" charset="0"/>
                <a:cs typeface="Times New Roman" pitchFamily="18" charset="0"/>
              </a:rPr>
              <a:t>йымдастыра отырып ересек адамдар, соның ішінде созылмалы аурулары бар қарт адамдарды сауықтыру жұмыстарын  күшейту.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142852"/>
            <a:ext cx="8358246" cy="857256"/>
          </a:xfrm>
        </p:spPr>
        <p:txBody>
          <a:bodyPr>
            <a:noAutofit/>
          </a:bodyPr>
          <a:lstStyle/>
          <a:p>
            <a:pPr algn="ctr"/>
            <a:r>
              <a:rPr lang="kk-KZ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Күндізгі және үйдегі стационарлар2017-2018 жылдың 12 айлық жұмысы:</a:t>
            </a:r>
            <a:endParaRPr lang="ru-RU" sz="2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14282" y="1071544"/>
          <a:ext cx="8786873" cy="5598321"/>
        </p:xfrm>
        <a:graphic>
          <a:graphicData uri="http://schemas.openxmlformats.org/drawingml/2006/table">
            <a:tbl>
              <a:tblPr>
                <a:tableStyleId>{C4B1156A-380E-4F78-BDF5-A606A8083BF9}</a:tableStyleId>
              </a:tblPr>
              <a:tblGrid>
                <a:gridCol w="1285884"/>
                <a:gridCol w="1000132"/>
                <a:gridCol w="803838"/>
                <a:gridCol w="686905"/>
                <a:gridCol w="800714"/>
                <a:gridCol w="800714"/>
                <a:gridCol w="800714"/>
                <a:gridCol w="869324"/>
                <a:gridCol w="869324"/>
                <a:gridCol w="869324"/>
              </a:tblGrid>
              <a:tr h="179286">
                <a:tc rowSpan="3">
                  <a:txBody>
                    <a:bodyPr/>
                    <a:lstStyle/>
                    <a:p>
                      <a:pPr algn="ctr"/>
                      <a:endParaRPr lang="ru-RU" sz="1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357" marR="64357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Төсек</a:t>
                      </a:r>
                      <a:r>
                        <a:rPr lang="ru-RU" sz="1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kk-KZ" sz="1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саны</a:t>
                      </a:r>
                      <a:endParaRPr lang="ru-RU" sz="1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4357" marR="64357" marT="0" marB="0" anchor="b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Емделген аурулар</a:t>
                      </a:r>
                      <a:endParaRPr lang="ru-RU" sz="1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4357" marR="64357" marT="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Өткізген төсек күндері</a:t>
                      </a:r>
                      <a:endParaRPr lang="ru-RU" sz="1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4357" marR="64357" marT="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Емделген </a:t>
                      </a:r>
                      <a:endParaRPr lang="kk-KZ" sz="1400" b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аурулар</a:t>
                      </a:r>
                      <a:endParaRPr lang="ru-RU" sz="1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4357" marR="64357" marT="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Өткізген төсек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kk-KZ" sz="1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күндері</a:t>
                      </a:r>
                      <a:endParaRPr lang="ru-RU" sz="1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4357" marR="64357" marT="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0762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2018 жыл 12 айына</a:t>
                      </a:r>
                      <a:endParaRPr lang="ru-RU" sz="1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4357" marR="64357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4357" marR="64357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2017</a:t>
                      </a:r>
                      <a:r>
                        <a:rPr lang="kk-KZ" sz="1400" b="1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kk-KZ" sz="1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жыл 12 айына </a:t>
                      </a:r>
                      <a:endParaRPr lang="ru-RU" sz="1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4357" marR="64357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4357" marR="64357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2298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Бар-лығы</a:t>
                      </a:r>
                      <a:endParaRPr lang="ru-RU" sz="1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4357" marR="6435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Бар-лығы</a:t>
                      </a:r>
                      <a:endParaRPr lang="ru-RU" sz="1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4357" marR="6435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О.і. бала</a:t>
                      </a:r>
                      <a:endParaRPr lang="ru-RU" sz="1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4357" marR="6435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Бар-лығы</a:t>
                      </a:r>
                      <a:endParaRPr lang="ru-RU" sz="1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4357" marR="6435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О.і. бала</a:t>
                      </a:r>
                      <a:endParaRPr lang="ru-RU" sz="1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4357" marR="6435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Бар-лығы</a:t>
                      </a:r>
                      <a:endParaRPr lang="ru-RU" sz="1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4357" marR="6435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4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О.і. бала</a:t>
                      </a:r>
                      <a:endParaRPr lang="ru-RU" sz="14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4357" marR="6435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4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барлығы</a:t>
                      </a:r>
                      <a:endParaRPr lang="ru-RU" sz="14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4357" marR="6435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4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О.і. бала</a:t>
                      </a:r>
                      <a:endParaRPr lang="ru-RU" sz="14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4357" marR="64357" marT="0" marB="0" anchor="ctr"/>
                </a:tc>
              </a:tr>
              <a:tr h="34643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А</a:t>
                      </a:r>
                      <a:endParaRPr lang="ru-RU" sz="1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4357" marR="64357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4357" marR="64357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4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4357" marR="64357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4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4357" marR="64357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4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4357" marR="64357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1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4357" marR="64357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14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4357" marR="64357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14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4357" marR="64357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ru-RU" sz="14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4357" marR="64357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ru-RU" sz="14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4357" marR="64357" marT="0" marB="0" anchor="b"/>
                </a:tc>
              </a:tr>
              <a:tr h="69201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Махамбет</a:t>
                      </a:r>
                      <a:r>
                        <a:rPr lang="kk-KZ" sz="1400" b="1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емханасы күндізгі аурухана</a:t>
                      </a:r>
                      <a:endParaRPr lang="ru-RU" sz="1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4357" marR="64357" marT="0" marB="0" anchor="b"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30</a:t>
                      </a:r>
                      <a:endParaRPr lang="ru-RU" dirty="0"/>
                    </a:p>
                  </a:txBody>
                  <a:tcPr marL="64357" marR="64357" marT="0" marB="0" anchor="b"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737</a:t>
                      </a:r>
                      <a:endParaRPr lang="ru-RU" dirty="0"/>
                    </a:p>
                  </a:txBody>
                  <a:tcPr marL="64357" marR="64357" marT="0" marB="0" anchor="b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4357" marR="64357" marT="0" marB="0" anchor="b"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6003</a:t>
                      </a:r>
                      <a:endParaRPr lang="ru-RU" dirty="0"/>
                    </a:p>
                  </a:txBody>
                  <a:tcPr marL="64357" marR="64357" marT="0" marB="0" anchor="b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4357" marR="64357" marT="0" marB="0" anchor="b"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762</a:t>
                      </a:r>
                      <a:endParaRPr lang="ru-RU" dirty="0"/>
                    </a:p>
                  </a:txBody>
                  <a:tcPr marL="64357" marR="64357" marT="0" marB="0" anchor="b"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5</a:t>
                      </a:r>
                      <a:endParaRPr lang="ru-RU" dirty="0"/>
                    </a:p>
                  </a:txBody>
                  <a:tcPr marL="64357" marR="64357" marT="0" marB="0" anchor="b"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6397</a:t>
                      </a:r>
                      <a:endParaRPr lang="ru-RU" dirty="0"/>
                    </a:p>
                  </a:txBody>
                  <a:tcPr marL="64357" marR="64357" marT="0" marB="0" anchor="b"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40</a:t>
                      </a:r>
                      <a:endParaRPr lang="ru-RU" dirty="0"/>
                    </a:p>
                  </a:txBody>
                  <a:tcPr marL="64357" marR="64357" marT="0" marB="0" anchor="b"/>
                </a:tc>
              </a:tr>
              <a:tr h="34643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Алмалы</a:t>
                      </a:r>
                      <a:r>
                        <a:rPr lang="ru-RU" sz="1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ДЕ</a:t>
                      </a:r>
                      <a:endParaRPr lang="ru-RU" sz="1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4357" marR="64357" marT="0" marB="0" anchor="b"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5</a:t>
                      </a:r>
                      <a:endParaRPr lang="ru-RU" dirty="0"/>
                    </a:p>
                  </a:txBody>
                  <a:tcPr marL="64357" marR="64357" marT="0" marB="0" anchor="b"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56</a:t>
                      </a:r>
                      <a:endParaRPr lang="ru-RU" dirty="0"/>
                    </a:p>
                  </a:txBody>
                  <a:tcPr marL="64357" marR="64357" marT="0" marB="0" anchor="b"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4</a:t>
                      </a:r>
                      <a:endParaRPr lang="ru-RU" dirty="0"/>
                    </a:p>
                  </a:txBody>
                  <a:tcPr marL="64357" marR="64357" marT="0" marB="0" anchor="b"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504</a:t>
                      </a:r>
                      <a:endParaRPr lang="ru-RU" dirty="0"/>
                    </a:p>
                  </a:txBody>
                  <a:tcPr marL="64357" marR="64357" marT="0" marB="0" anchor="b"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32</a:t>
                      </a:r>
                      <a:endParaRPr lang="ru-RU" dirty="0"/>
                    </a:p>
                  </a:txBody>
                  <a:tcPr marL="64357" marR="64357" marT="0" marB="0" anchor="b"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70</a:t>
                      </a:r>
                      <a:endParaRPr lang="ru-RU" dirty="0"/>
                    </a:p>
                  </a:txBody>
                  <a:tcPr marL="64357" marR="64357" marT="0" marB="0" anchor="b"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2</a:t>
                      </a:r>
                      <a:endParaRPr lang="ru-RU" dirty="0"/>
                    </a:p>
                  </a:txBody>
                  <a:tcPr marL="64357" marR="64357" marT="0" marB="0" anchor="b"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560</a:t>
                      </a:r>
                      <a:endParaRPr lang="ru-RU" dirty="0"/>
                    </a:p>
                  </a:txBody>
                  <a:tcPr marL="64357" marR="64357" marT="0" marB="0" anchor="b"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16</a:t>
                      </a:r>
                      <a:endParaRPr lang="ru-RU" dirty="0"/>
                    </a:p>
                  </a:txBody>
                  <a:tcPr marL="64357" marR="64357" marT="0" marB="0" anchor="b"/>
                </a:tc>
              </a:tr>
              <a:tr h="34643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Бейбарыс</a:t>
                      </a:r>
                      <a:r>
                        <a:rPr lang="ru-RU" sz="1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ДЕ</a:t>
                      </a:r>
                      <a:endParaRPr lang="ru-RU" sz="1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4357" marR="64357" marT="0" marB="0" anchor="b"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6</a:t>
                      </a:r>
                      <a:endParaRPr lang="ru-RU" dirty="0"/>
                    </a:p>
                  </a:txBody>
                  <a:tcPr marL="64357" marR="64357" marT="0" marB="0" anchor="b"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128</a:t>
                      </a:r>
                      <a:endParaRPr lang="ru-RU" dirty="0"/>
                    </a:p>
                  </a:txBody>
                  <a:tcPr marL="64357" marR="64357" marT="0" marB="0" anchor="b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4357" marR="64357" marT="0" marB="0" anchor="b"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1024</a:t>
                      </a:r>
                      <a:endParaRPr lang="ru-RU" dirty="0"/>
                    </a:p>
                  </a:txBody>
                  <a:tcPr marL="64357" marR="64357" marT="0" marB="0" anchor="b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4357" marR="64357" marT="0" marB="0" anchor="b"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71</a:t>
                      </a:r>
                      <a:endParaRPr lang="ru-RU" dirty="0"/>
                    </a:p>
                  </a:txBody>
                  <a:tcPr marL="64357" marR="64357" marT="0" marB="0" anchor="b"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3</a:t>
                      </a:r>
                      <a:endParaRPr lang="ru-RU" dirty="0"/>
                    </a:p>
                  </a:txBody>
                  <a:tcPr marL="64357" marR="64357" marT="0" marB="0" anchor="b"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568</a:t>
                      </a:r>
                      <a:endParaRPr lang="ru-RU" dirty="0"/>
                    </a:p>
                  </a:txBody>
                  <a:tcPr marL="64357" marR="64357" marT="0" marB="0" anchor="b"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24</a:t>
                      </a:r>
                      <a:endParaRPr lang="ru-RU" dirty="0"/>
                    </a:p>
                  </a:txBody>
                  <a:tcPr marL="64357" marR="64357" marT="0" marB="0" anchor="b"/>
                </a:tc>
              </a:tr>
              <a:tr h="46901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Сарайшык ДЕ</a:t>
                      </a:r>
                      <a:endParaRPr lang="ru-RU" sz="14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4357" marR="64357" marT="0" marB="0" anchor="b"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4</a:t>
                      </a:r>
                      <a:endParaRPr lang="ru-RU" dirty="0"/>
                    </a:p>
                  </a:txBody>
                  <a:tcPr marL="64357" marR="64357" marT="0" marB="0" anchor="b"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69</a:t>
                      </a:r>
                      <a:endParaRPr lang="ru-RU" dirty="0"/>
                    </a:p>
                  </a:txBody>
                  <a:tcPr marL="64357" marR="64357" marT="0" marB="0" anchor="b"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2</a:t>
                      </a:r>
                      <a:endParaRPr lang="ru-RU" dirty="0"/>
                    </a:p>
                  </a:txBody>
                  <a:tcPr marL="64357" marR="64357" marT="0" marB="0" anchor="b"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552</a:t>
                      </a:r>
                      <a:endParaRPr lang="ru-RU" dirty="0"/>
                    </a:p>
                  </a:txBody>
                  <a:tcPr marL="64357" marR="64357" marT="0" marB="0" anchor="b"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16</a:t>
                      </a:r>
                      <a:endParaRPr lang="ru-RU" dirty="0"/>
                    </a:p>
                  </a:txBody>
                  <a:tcPr marL="64357" marR="64357" marT="0" marB="0" anchor="b"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90</a:t>
                      </a:r>
                      <a:endParaRPr lang="ru-RU" dirty="0"/>
                    </a:p>
                  </a:txBody>
                  <a:tcPr marL="64357" marR="64357" marT="0" marB="0" anchor="b"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7</a:t>
                      </a:r>
                      <a:endParaRPr lang="ru-RU" dirty="0"/>
                    </a:p>
                  </a:txBody>
                  <a:tcPr marL="64357" marR="64357" marT="0" marB="0" anchor="b"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720</a:t>
                      </a:r>
                      <a:endParaRPr lang="ru-RU" dirty="0"/>
                    </a:p>
                  </a:txBody>
                  <a:tcPr marL="64357" marR="64357" marT="0" marB="0" anchor="b"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56</a:t>
                      </a:r>
                      <a:endParaRPr lang="ru-RU" dirty="0"/>
                    </a:p>
                  </a:txBody>
                  <a:tcPr marL="64357" marR="64357" marT="0" marB="0" anchor="b"/>
                </a:tc>
              </a:tr>
              <a:tr h="35866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Сартогай ДЕ</a:t>
                      </a:r>
                      <a:endParaRPr lang="ru-RU" sz="14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4357" marR="64357" marT="0" marB="0" anchor="b"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3</a:t>
                      </a:r>
                      <a:endParaRPr lang="ru-RU" dirty="0"/>
                    </a:p>
                  </a:txBody>
                  <a:tcPr marL="64357" marR="64357" marT="0" marB="0" anchor="b"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-</a:t>
                      </a:r>
                      <a:endParaRPr lang="ru-RU" dirty="0"/>
                    </a:p>
                  </a:txBody>
                  <a:tcPr marL="64357" marR="64357" marT="0" marB="0" anchor="b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4357" marR="64357" marT="0" marB="0" anchor="b"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-</a:t>
                      </a:r>
                      <a:endParaRPr lang="ru-RU" dirty="0"/>
                    </a:p>
                  </a:txBody>
                  <a:tcPr marL="64357" marR="64357" marT="0" marB="0" anchor="b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4357" marR="64357" marT="0" marB="0" anchor="b"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25</a:t>
                      </a:r>
                      <a:endParaRPr lang="ru-RU" dirty="0"/>
                    </a:p>
                  </a:txBody>
                  <a:tcPr marL="64357" marR="64357" marT="0" marB="0" anchor="b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4357" marR="64357" marT="0" marB="0" anchor="b"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200</a:t>
                      </a:r>
                      <a:endParaRPr lang="ru-RU" dirty="0"/>
                    </a:p>
                  </a:txBody>
                  <a:tcPr marL="64357" marR="64357" marT="0" marB="0" anchor="b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4357" marR="64357" marT="0" marB="0" anchor="b"/>
                </a:tc>
              </a:tr>
              <a:tr h="46901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Ортакшыл ДЕ</a:t>
                      </a:r>
                      <a:endParaRPr lang="ru-RU" sz="14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4357" marR="64357" marT="0" marB="0" anchor="b"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6</a:t>
                      </a:r>
                      <a:endParaRPr lang="ru-RU" dirty="0"/>
                    </a:p>
                  </a:txBody>
                  <a:tcPr marL="64357" marR="64357" marT="0" marB="0" anchor="b"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135</a:t>
                      </a:r>
                      <a:endParaRPr lang="ru-RU" dirty="0"/>
                    </a:p>
                  </a:txBody>
                  <a:tcPr marL="64357" marR="64357" marT="0" marB="0" anchor="b"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5</a:t>
                      </a:r>
                      <a:endParaRPr lang="ru-RU" dirty="0"/>
                    </a:p>
                  </a:txBody>
                  <a:tcPr marL="64357" marR="64357" marT="0" marB="0" anchor="b"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1080</a:t>
                      </a:r>
                      <a:endParaRPr lang="ru-RU" dirty="0"/>
                    </a:p>
                  </a:txBody>
                  <a:tcPr marL="64357" marR="64357" marT="0" marB="0" anchor="b"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40</a:t>
                      </a:r>
                      <a:endParaRPr lang="ru-RU" dirty="0"/>
                    </a:p>
                  </a:txBody>
                  <a:tcPr marL="64357" marR="64357" marT="0" marB="0" anchor="b"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139</a:t>
                      </a:r>
                      <a:endParaRPr lang="ru-RU" dirty="0"/>
                    </a:p>
                  </a:txBody>
                  <a:tcPr marL="64357" marR="64357" marT="0" marB="0" anchor="b"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19</a:t>
                      </a:r>
                      <a:endParaRPr lang="ru-RU" dirty="0"/>
                    </a:p>
                  </a:txBody>
                  <a:tcPr marL="64357" marR="64357" marT="0" marB="0" anchor="b"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1104</a:t>
                      </a:r>
                      <a:endParaRPr lang="ru-RU" dirty="0"/>
                    </a:p>
                  </a:txBody>
                  <a:tcPr marL="64357" marR="64357" marT="0" marB="0" anchor="b"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152</a:t>
                      </a:r>
                      <a:endParaRPr lang="ru-RU" dirty="0"/>
                    </a:p>
                  </a:txBody>
                  <a:tcPr marL="64357" marR="64357" marT="0" marB="0" anchor="b"/>
                </a:tc>
              </a:tr>
              <a:tr h="35866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Акжаық ДЕ</a:t>
                      </a:r>
                      <a:endParaRPr lang="ru-RU" sz="14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4357" marR="64357" marT="0" marB="0" anchor="b"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3</a:t>
                      </a:r>
                      <a:endParaRPr lang="ru-RU" dirty="0"/>
                    </a:p>
                  </a:txBody>
                  <a:tcPr marL="64357" marR="64357" marT="0" marB="0" anchor="b"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-</a:t>
                      </a:r>
                      <a:endParaRPr lang="ru-RU" dirty="0"/>
                    </a:p>
                  </a:txBody>
                  <a:tcPr marL="64357" marR="64357" marT="0" marB="0" anchor="b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4357" marR="64357" marT="0" marB="0" anchor="b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4357" marR="64357" marT="0" marB="0" anchor="b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4357" marR="64357" marT="0" marB="0" anchor="b"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4</a:t>
                      </a:r>
                      <a:endParaRPr lang="ru-RU" dirty="0"/>
                    </a:p>
                  </a:txBody>
                  <a:tcPr marL="64357" marR="64357" marT="0" marB="0" anchor="b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4357" marR="64357" marT="0" marB="0" anchor="b"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32</a:t>
                      </a:r>
                      <a:endParaRPr lang="ru-RU" dirty="0"/>
                    </a:p>
                  </a:txBody>
                  <a:tcPr marL="64357" marR="64357" marT="0" marB="0" anchor="b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4357" marR="64357" marT="0" marB="0" anchor="b"/>
                </a:tc>
              </a:tr>
              <a:tr h="34643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Алга ДЕ</a:t>
                      </a:r>
                      <a:endParaRPr lang="ru-RU" sz="14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4357" marR="64357" marT="0" marB="0" anchor="ctr"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3</a:t>
                      </a:r>
                      <a:endParaRPr lang="ru-RU" dirty="0"/>
                    </a:p>
                  </a:txBody>
                  <a:tcPr marL="64357" marR="64357" marT="0" marB="0" anchor="b"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17</a:t>
                      </a:r>
                      <a:endParaRPr lang="ru-RU" dirty="0"/>
                    </a:p>
                  </a:txBody>
                  <a:tcPr marL="64357" marR="64357" marT="0" marB="0" anchor="b"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4</a:t>
                      </a:r>
                      <a:endParaRPr lang="ru-RU" dirty="0"/>
                    </a:p>
                  </a:txBody>
                  <a:tcPr marL="64357" marR="64357" marT="0" marB="0" anchor="b"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136</a:t>
                      </a:r>
                      <a:endParaRPr lang="ru-RU" dirty="0"/>
                    </a:p>
                  </a:txBody>
                  <a:tcPr marL="64357" marR="64357" marT="0" marB="0" anchor="b"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32</a:t>
                      </a:r>
                      <a:endParaRPr lang="ru-RU" dirty="0"/>
                    </a:p>
                  </a:txBody>
                  <a:tcPr marL="64357" marR="64357" marT="0" marB="0" anchor="b"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36</a:t>
                      </a:r>
                      <a:endParaRPr lang="ru-RU" dirty="0"/>
                    </a:p>
                  </a:txBody>
                  <a:tcPr marL="64357" marR="64357" marT="0" marB="0" anchor="b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4357" marR="64357" marT="0" marB="0" anchor="b"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288</a:t>
                      </a:r>
                      <a:endParaRPr lang="ru-RU" dirty="0"/>
                    </a:p>
                  </a:txBody>
                  <a:tcPr marL="64357" marR="64357" marT="0" marB="0" anchor="b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4357" marR="64357" marT="0" marB="0" anchor="b"/>
                </a:tc>
              </a:tr>
              <a:tr h="34643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Барлығы</a:t>
                      </a:r>
                      <a:endParaRPr lang="ru-RU" sz="1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4357" marR="64357" marT="0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60</a:t>
                      </a:r>
                      <a:endParaRPr lang="ru-RU" dirty="0"/>
                    </a:p>
                  </a:txBody>
                  <a:tcPr marL="64357" marR="64357" marT="0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1142</a:t>
                      </a:r>
                      <a:endParaRPr lang="ru-RU" dirty="0"/>
                    </a:p>
                  </a:txBody>
                  <a:tcPr marL="64357" marR="64357" marT="0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15</a:t>
                      </a:r>
                      <a:endParaRPr lang="ru-RU" dirty="0"/>
                    </a:p>
                  </a:txBody>
                  <a:tcPr marL="64357" marR="64357" marT="0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9229</a:t>
                      </a:r>
                      <a:endParaRPr lang="ru-RU" dirty="0"/>
                    </a:p>
                  </a:txBody>
                  <a:tcPr marL="64357" marR="64357" marT="0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120</a:t>
                      </a:r>
                      <a:endParaRPr lang="ru-RU" dirty="0"/>
                    </a:p>
                  </a:txBody>
                  <a:tcPr marL="64357" marR="64357" marT="0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1571</a:t>
                      </a:r>
                      <a:endParaRPr lang="ru-RU" dirty="0"/>
                    </a:p>
                  </a:txBody>
                  <a:tcPr marL="64357" marR="64357" marT="0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36</a:t>
                      </a:r>
                      <a:endParaRPr lang="ru-RU" dirty="0"/>
                    </a:p>
                  </a:txBody>
                  <a:tcPr marL="64357" marR="64357" marT="0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12914</a:t>
                      </a:r>
                      <a:endParaRPr lang="ru-RU" dirty="0"/>
                    </a:p>
                  </a:txBody>
                  <a:tcPr marL="64357" marR="64357" marT="0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288</a:t>
                      </a:r>
                      <a:endParaRPr lang="ru-RU" dirty="0"/>
                    </a:p>
                  </a:txBody>
                  <a:tcPr marL="64357" marR="64357" marT="0" marB="0" anchor="b"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Тәуліктік стационар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2017 ж- 1641</a:t>
            </a:r>
          </a:p>
          <a:p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2018 ж - 1496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8,5% 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 төмендеген.</a:t>
            </a:r>
          </a:p>
          <a:p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Себебі: хирург дәрігерінің  3ай болмауы,реабилитациялық төсектердің орындалмауы.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kk-KZ" dirty="0" smtClean="0"/>
              <a:t>Жоспарлы жатқызу </a:t>
            </a:r>
          </a:p>
          <a:p>
            <a:r>
              <a:rPr lang="kk-KZ" dirty="0" smtClean="0"/>
              <a:t>2017 ж-381</a:t>
            </a:r>
          </a:p>
          <a:p>
            <a:r>
              <a:rPr lang="kk-KZ" dirty="0" smtClean="0"/>
              <a:t>2018 ж-357</a:t>
            </a:r>
          </a:p>
          <a:p>
            <a:r>
              <a:rPr lang="kk-KZ" dirty="0" smtClean="0"/>
              <a:t>Жалпы жоспарлы жолданған 842 науқастың 56 жағдайы штаттан тыс жағдай.</a:t>
            </a:r>
          </a:p>
          <a:p>
            <a:r>
              <a:rPr lang="kk-KZ" dirty="0" smtClean="0"/>
              <a:t>31 жағдай бойынша дәрігерлерге байланысты(анализ күні асқан,толық емес,құжаттары дұрыс емес)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142852"/>
            <a:ext cx="8229600" cy="571504"/>
          </a:xfrm>
        </p:spPr>
        <p:txBody>
          <a:bodyPr>
            <a:normAutofit fontScale="90000"/>
          </a:bodyPr>
          <a:lstStyle/>
          <a:p>
            <a:pPr algn="ctr"/>
            <a:r>
              <a:rPr lang="kk-KZ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Стационарлық көмек</a:t>
            </a:r>
            <a:endParaRPr lang="ru-RU" sz="3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57158" y="642921"/>
          <a:ext cx="8358246" cy="5865154"/>
        </p:xfrm>
        <a:graphic>
          <a:graphicData uri="http://schemas.openxmlformats.org/drawingml/2006/table">
            <a:tbl>
              <a:tblPr>
                <a:effectLst>
                  <a:innerShdw blurRad="114300">
                    <a:prstClr val="black"/>
                  </a:innerShdw>
                </a:effectLst>
              </a:tblPr>
              <a:tblGrid>
                <a:gridCol w="2628232"/>
                <a:gridCol w="1391046"/>
                <a:gridCol w="2225962"/>
                <a:gridCol w="1265055"/>
                <a:gridCol w="847951"/>
              </a:tblGrid>
              <a:tr h="307575"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5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Бөлімше атауы</a:t>
                      </a:r>
                      <a:endParaRPr lang="ru-RU" sz="185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381" marR="48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5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2018 жыл </a:t>
                      </a:r>
                      <a:r>
                        <a:rPr lang="en-US" sz="185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  <a:r>
                        <a:rPr lang="kk-KZ" sz="185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 айға</a:t>
                      </a:r>
                      <a:endParaRPr lang="ru-RU" sz="185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381" marR="48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075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5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Емделуге жатқызылған науқас саны, барлығы:</a:t>
                      </a:r>
                      <a:endParaRPr lang="ru-RU" sz="185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381" marR="48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5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Оның ішінде шығарылғаны:</a:t>
                      </a:r>
                      <a:endParaRPr lang="ru-RU" sz="185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381" marR="48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5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Төсек күні</a:t>
                      </a:r>
                      <a:endParaRPr lang="ru-RU" sz="185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381" marR="48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123030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5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Емделіп шыққаны</a:t>
                      </a:r>
                      <a:endParaRPr lang="ru-RU" sz="185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381" marR="48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5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Қайтыс болғаны</a:t>
                      </a:r>
                      <a:endParaRPr lang="ru-RU" sz="185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381" marR="48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0757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5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Терапия</a:t>
                      </a:r>
                      <a:endParaRPr lang="ru-RU" sz="185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381" marR="48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5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181</a:t>
                      </a:r>
                      <a:endParaRPr lang="ru-RU" sz="185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381" marR="48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5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18</a:t>
                      </a:r>
                      <a:r>
                        <a:rPr lang="en-US" sz="185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</a:t>
                      </a:r>
                      <a:endParaRPr lang="ru-RU" sz="185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381" marR="48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5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  <a:endParaRPr lang="ru-RU" sz="185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381" marR="48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5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1640</a:t>
                      </a:r>
                      <a:endParaRPr lang="ru-RU" sz="185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381" marR="48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28541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5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неврологиялық</a:t>
                      </a:r>
                      <a:endParaRPr lang="ru-RU" sz="185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381" marR="48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5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95</a:t>
                      </a:r>
                      <a:endParaRPr lang="ru-RU" sz="185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381" marR="48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5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95</a:t>
                      </a:r>
                      <a:endParaRPr lang="ru-RU" sz="185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381" marR="48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k-KZ" sz="185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381" marR="48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5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827</a:t>
                      </a:r>
                      <a:endParaRPr lang="ru-RU" sz="185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381" marR="48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28541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5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кардиологиялық</a:t>
                      </a:r>
                      <a:endParaRPr lang="ru-RU" sz="185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381" marR="48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5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97</a:t>
                      </a:r>
                      <a:endParaRPr lang="ru-RU" sz="185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381" marR="48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5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97</a:t>
                      </a:r>
                      <a:endParaRPr lang="ru-RU" sz="185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381" marR="48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k-KZ" sz="185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381" marR="48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5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946</a:t>
                      </a:r>
                      <a:endParaRPr lang="ru-RU" sz="185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381" marR="48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30757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5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реабилитациялық</a:t>
                      </a:r>
                      <a:endParaRPr lang="ru-RU" sz="185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381" marR="48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50" b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51</a:t>
                      </a:r>
                      <a:endParaRPr lang="ru-RU" sz="185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381" marR="48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50" b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51</a:t>
                      </a:r>
                      <a:endParaRPr lang="ru-RU" sz="185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381" marR="48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k-KZ" sz="185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381" marR="48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5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505</a:t>
                      </a:r>
                      <a:endParaRPr lang="ru-RU" sz="185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381" marR="48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30757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5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Балалар</a:t>
                      </a:r>
                      <a:endParaRPr lang="ru-RU" sz="185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381" marR="48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5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162</a:t>
                      </a:r>
                      <a:endParaRPr lang="ru-RU" sz="185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381" marR="48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5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162</a:t>
                      </a:r>
                      <a:endParaRPr lang="ru-RU" sz="185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381" marR="48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k-KZ" sz="185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381" marR="48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5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1177</a:t>
                      </a:r>
                      <a:endParaRPr lang="ru-RU" sz="185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381" marR="48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30757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5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Жұқпалы аурулар</a:t>
                      </a:r>
                      <a:endParaRPr lang="ru-RU" sz="185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381" marR="48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5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392</a:t>
                      </a:r>
                      <a:endParaRPr lang="ru-RU" sz="185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381" marR="48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5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392</a:t>
                      </a:r>
                      <a:endParaRPr lang="ru-RU" sz="185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381" marR="48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5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381" marR="48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5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2664</a:t>
                      </a:r>
                      <a:endParaRPr lang="ru-RU" sz="185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381" marR="48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30757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5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Хирургия</a:t>
                      </a:r>
                      <a:endParaRPr lang="ru-RU" sz="185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381" marR="48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5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121</a:t>
                      </a:r>
                      <a:endParaRPr lang="ru-RU" sz="185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381" marR="48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5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121</a:t>
                      </a:r>
                      <a:endParaRPr lang="ru-RU" sz="185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381" marR="48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k-KZ" sz="185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381" marR="48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5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1299</a:t>
                      </a:r>
                      <a:endParaRPr lang="ru-RU" sz="185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381" marR="48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92272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5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Акушерлік-гинекологиялық</a:t>
                      </a:r>
                      <a:endParaRPr lang="ru-RU" sz="185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5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босану төсектері</a:t>
                      </a:r>
                      <a:endParaRPr lang="ru-RU" sz="185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381" marR="48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5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  <a:r>
                        <a:rPr lang="kk-KZ" sz="185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69</a:t>
                      </a:r>
                      <a:endParaRPr lang="ru-RU" sz="185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381" marR="48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5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  <a:r>
                        <a:rPr lang="kk-KZ" sz="185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69</a:t>
                      </a:r>
                      <a:endParaRPr lang="ru-RU" sz="185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381" marR="48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k-KZ" sz="185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381" marR="48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5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668</a:t>
                      </a:r>
                      <a:endParaRPr lang="ru-RU" sz="185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381" marR="48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30757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5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гинекологиялық</a:t>
                      </a:r>
                      <a:endParaRPr lang="ru-RU" sz="185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381" marR="48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5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</a:t>
                      </a:r>
                      <a:r>
                        <a:rPr lang="kk-KZ" sz="185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</a:t>
                      </a:r>
                      <a:endParaRPr lang="ru-RU" sz="185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381" marR="48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5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</a:t>
                      </a:r>
                      <a:r>
                        <a:rPr lang="kk-KZ" sz="185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</a:t>
                      </a:r>
                      <a:endParaRPr lang="ru-RU" sz="185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381" marR="48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k-KZ" sz="185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381" marR="48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5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733</a:t>
                      </a:r>
                      <a:endParaRPr lang="ru-RU" sz="185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381" marR="48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30757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5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патологиялық</a:t>
                      </a:r>
                      <a:endParaRPr lang="ru-RU" sz="185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381" marR="48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5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123</a:t>
                      </a:r>
                      <a:endParaRPr lang="ru-RU" sz="185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381" marR="48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5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123</a:t>
                      </a:r>
                      <a:endParaRPr lang="ru-RU" sz="185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381" marR="48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k-KZ" sz="185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381" marR="48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5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938</a:t>
                      </a:r>
                      <a:endParaRPr lang="ru-RU" sz="185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381" marR="48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37311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5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Барлығы:</a:t>
                      </a:r>
                      <a:endParaRPr lang="ru-RU" sz="185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381" marR="48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5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1497</a:t>
                      </a:r>
                      <a:endParaRPr lang="ru-RU" sz="185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381" marR="48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5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1496</a:t>
                      </a:r>
                      <a:endParaRPr lang="ru-RU" sz="185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381" marR="48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5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  <a:endParaRPr lang="ru-RU" sz="185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381" marR="48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5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11397</a:t>
                      </a:r>
                      <a:endParaRPr lang="ru-RU" sz="185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381" marR="48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357158" y="142852"/>
            <a:ext cx="8229600" cy="571504"/>
          </a:xfrm>
        </p:spPr>
        <p:txBody>
          <a:bodyPr>
            <a:normAutofit fontScale="90000"/>
          </a:bodyPr>
          <a:lstStyle/>
          <a:p>
            <a:pPr algn="ctr"/>
            <a:r>
              <a:rPr lang="kk-KZ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Стационарлық көмек</a:t>
            </a:r>
            <a:endParaRPr lang="ru-RU" sz="3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85720" y="857234"/>
          <a:ext cx="8355211" cy="5908124"/>
        </p:xfrm>
        <a:graphic>
          <a:graphicData uri="http://schemas.openxmlformats.org/drawingml/2006/table">
            <a:tbl>
              <a:tblPr/>
              <a:tblGrid>
                <a:gridCol w="571504"/>
                <a:gridCol w="2000264"/>
                <a:gridCol w="1369978"/>
                <a:gridCol w="1894038"/>
                <a:gridCol w="1076413"/>
                <a:gridCol w="1046491"/>
                <a:gridCol w="396523"/>
              </a:tblGrid>
              <a:tr h="213621"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400" b="1" i="1" dirty="0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№</a:t>
                      </a:r>
                      <a:endParaRPr lang="ru-RU" sz="1400" b="1" i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381" marR="48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400" b="1" i="1" dirty="0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Бөлімше атауы</a:t>
                      </a:r>
                      <a:endParaRPr lang="ru-RU" sz="1400" b="1" i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381" marR="48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400" b="1" i="1" dirty="0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                </a:t>
                      </a:r>
                      <a:r>
                        <a:rPr lang="kk-KZ" sz="1400" b="1" i="1" dirty="0" smtClean="0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2017 </a:t>
                      </a:r>
                      <a:r>
                        <a:rPr lang="kk-KZ" sz="1400" b="1" i="1" dirty="0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жыл </a:t>
                      </a:r>
                      <a:r>
                        <a:rPr lang="kk-KZ" sz="1400" b="1" i="1" dirty="0" smtClean="0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12 айы </a:t>
                      </a:r>
                      <a:endParaRPr lang="ru-RU" sz="1400" b="1" i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381" marR="48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362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400" b="1" i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Емделуге жатқызылған науқас саны, барлығы:</a:t>
                      </a:r>
                      <a:endParaRPr lang="ru-RU" sz="1400" b="1" i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381" marR="48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400" b="1" i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Оның ішінде шығарылғаны:</a:t>
                      </a:r>
                      <a:endParaRPr lang="ru-RU" sz="1400" b="1" i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381" marR="48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400" b="1" i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Тө сек </a:t>
                      </a:r>
                      <a:r>
                        <a:rPr lang="kk-KZ" sz="1400" b="1" i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күні</a:t>
                      </a:r>
                      <a:endParaRPr lang="ru-RU" sz="1400" b="1" i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381" marR="48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b="1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381" marR="48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768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400" b="1" i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Емделіп шыққаны</a:t>
                      </a:r>
                      <a:endParaRPr lang="ru-RU" sz="1400" b="1" i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381" marR="48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400" b="1" i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Қайтыс болғаны</a:t>
                      </a:r>
                      <a:endParaRPr lang="ru-RU" sz="1400" b="1" i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381" marR="48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3621"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400" b="1" i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  <a:endParaRPr lang="ru-RU" sz="1400" b="1" i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381" marR="48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400" b="1" i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Терапия</a:t>
                      </a:r>
                      <a:endParaRPr lang="ru-RU" sz="1400" b="1" i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381" marR="48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344</a:t>
                      </a:r>
                      <a:endParaRPr lang="ru-RU" dirty="0"/>
                    </a:p>
                  </a:txBody>
                  <a:tcPr marL="48381" marR="48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343</a:t>
                      </a:r>
                      <a:endParaRPr lang="ru-RU" dirty="0"/>
                    </a:p>
                  </a:txBody>
                  <a:tcPr marL="48381" marR="48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1</a:t>
                      </a:r>
                      <a:endParaRPr lang="ru-RU" dirty="0"/>
                    </a:p>
                  </a:txBody>
                  <a:tcPr marL="48381" marR="48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3088</a:t>
                      </a:r>
                      <a:endParaRPr lang="ru-RU" dirty="0"/>
                    </a:p>
                  </a:txBody>
                  <a:tcPr marL="48381" marR="48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k-KZ" sz="1400" b="1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381" marR="48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314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400" b="1" i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кардиологиялық</a:t>
                      </a:r>
                      <a:endParaRPr lang="ru-RU" sz="1400" b="1" i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381" marR="48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11</a:t>
                      </a:r>
                      <a:endParaRPr lang="ru-RU" dirty="0"/>
                    </a:p>
                  </a:txBody>
                  <a:tcPr marL="48381" marR="48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11</a:t>
                      </a:r>
                      <a:endParaRPr lang="ru-RU" dirty="0"/>
                    </a:p>
                  </a:txBody>
                  <a:tcPr marL="48381" marR="48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48381" marR="48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109</a:t>
                      </a:r>
                      <a:endParaRPr lang="ru-RU" dirty="0"/>
                    </a:p>
                  </a:txBody>
                  <a:tcPr marL="48381" marR="48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k-KZ" sz="1400" b="1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381" marR="48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882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400" b="1" i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неврологиялық</a:t>
                      </a:r>
                      <a:endParaRPr lang="ru-RU" sz="1400" b="1" i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381" marR="48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61</a:t>
                      </a:r>
                      <a:endParaRPr lang="ru-RU" dirty="0"/>
                    </a:p>
                  </a:txBody>
                  <a:tcPr marL="48381" marR="48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61</a:t>
                      </a:r>
                      <a:endParaRPr lang="ru-RU" dirty="0"/>
                    </a:p>
                  </a:txBody>
                  <a:tcPr marL="48381" marR="48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48381" marR="48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576</a:t>
                      </a:r>
                      <a:endParaRPr lang="ru-RU" dirty="0"/>
                    </a:p>
                  </a:txBody>
                  <a:tcPr marL="48381" marR="48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k-KZ" sz="1400" b="1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381" marR="48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196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400" b="1" i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реабилитациялық</a:t>
                      </a:r>
                      <a:endParaRPr lang="ru-RU" sz="1400" b="1" i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381" marR="48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37</a:t>
                      </a:r>
                      <a:endParaRPr lang="ru-RU" dirty="0"/>
                    </a:p>
                  </a:txBody>
                  <a:tcPr marL="48381" marR="48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37</a:t>
                      </a:r>
                      <a:endParaRPr lang="ru-RU" dirty="0"/>
                    </a:p>
                  </a:txBody>
                  <a:tcPr marL="48381" marR="48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48381" marR="48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370</a:t>
                      </a:r>
                      <a:endParaRPr lang="ru-RU" dirty="0"/>
                    </a:p>
                  </a:txBody>
                  <a:tcPr marL="48381" marR="48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k-KZ" sz="1400" b="1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381" marR="48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362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400" b="1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  <a:endParaRPr lang="ru-RU" sz="1400" b="1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381" marR="48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400" b="1" i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Балалар </a:t>
                      </a:r>
                      <a:endParaRPr lang="ru-RU" sz="1400" b="1" i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381" marR="48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125</a:t>
                      </a:r>
                      <a:endParaRPr lang="ru-RU" dirty="0"/>
                    </a:p>
                  </a:txBody>
                  <a:tcPr marL="48381" marR="48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125</a:t>
                      </a:r>
                      <a:endParaRPr lang="ru-RU" dirty="0"/>
                    </a:p>
                  </a:txBody>
                  <a:tcPr marL="48381" marR="48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48381" marR="48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934</a:t>
                      </a:r>
                      <a:endParaRPr lang="ru-RU" dirty="0"/>
                    </a:p>
                  </a:txBody>
                  <a:tcPr marL="48381" marR="48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k-KZ" sz="1400" b="1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381" marR="48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196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400" b="1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</a:t>
                      </a:r>
                      <a:endParaRPr lang="ru-RU" sz="1400" b="1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381" marR="48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400" b="1" i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Жұқпалы аурулар</a:t>
                      </a:r>
                      <a:endParaRPr lang="ru-RU" sz="1400" b="1" i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381" marR="48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321</a:t>
                      </a:r>
                      <a:endParaRPr lang="ru-RU" dirty="0"/>
                    </a:p>
                  </a:txBody>
                  <a:tcPr marL="48381" marR="48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321</a:t>
                      </a:r>
                      <a:endParaRPr lang="ru-RU" dirty="0"/>
                    </a:p>
                  </a:txBody>
                  <a:tcPr marL="48381" marR="48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48381" marR="48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2123</a:t>
                      </a:r>
                      <a:endParaRPr lang="ru-RU" dirty="0"/>
                    </a:p>
                  </a:txBody>
                  <a:tcPr marL="48381" marR="48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k-KZ" sz="1400" b="1" i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381" marR="48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362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400" b="1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</a:t>
                      </a:r>
                      <a:endParaRPr lang="ru-RU" sz="1400" b="1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381" marR="48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400" b="1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Хирургия</a:t>
                      </a:r>
                      <a:endParaRPr lang="ru-RU" sz="1400" b="1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381" marR="48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288</a:t>
                      </a:r>
                      <a:endParaRPr lang="ru-RU" dirty="0"/>
                    </a:p>
                  </a:txBody>
                  <a:tcPr marL="48381" marR="48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287</a:t>
                      </a:r>
                      <a:endParaRPr lang="ru-RU" dirty="0"/>
                    </a:p>
                  </a:txBody>
                  <a:tcPr marL="48381" marR="48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 marL="48381" marR="48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2058</a:t>
                      </a:r>
                      <a:endParaRPr lang="ru-RU" dirty="0"/>
                    </a:p>
                  </a:txBody>
                  <a:tcPr marL="48381" marR="48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k-KZ" sz="1400" b="1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381" marR="48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3344"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400" b="1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</a:t>
                      </a:r>
                      <a:endParaRPr lang="ru-RU" sz="1400" b="1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381" marR="48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400" b="1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Акушерлік-гинекологиялық</a:t>
                      </a:r>
                      <a:endParaRPr lang="ru-RU" sz="1400" b="1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400" b="1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босану төсектері</a:t>
                      </a:r>
                      <a:endParaRPr lang="ru-RU" sz="1400" b="1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381" marR="48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127</a:t>
                      </a:r>
                      <a:endParaRPr lang="ru-RU" dirty="0"/>
                    </a:p>
                  </a:txBody>
                  <a:tcPr marL="48381" marR="48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127</a:t>
                      </a:r>
                      <a:endParaRPr lang="ru-RU" dirty="0"/>
                    </a:p>
                  </a:txBody>
                  <a:tcPr marL="48381" marR="48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48381" marR="48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501</a:t>
                      </a:r>
                      <a:endParaRPr lang="ru-RU" dirty="0"/>
                    </a:p>
                  </a:txBody>
                  <a:tcPr marL="48381" marR="48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k-KZ" sz="1400" b="1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381" marR="48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196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400" b="1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гинекологиялық</a:t>
                      </a:r>
                      <a:endParaRPr lang="ru-RU" sz="1400" b="1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381" marR="48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139</a:t>
                      </a:r>
                      <a:endParaRPr lang="ru-RU" dirty="0"/>
                    </a:p>
                  </a:txBody>
                  <a:tcPr marL="48381" marR="48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139</a:t>
                      </a:r>
                      <a:endParaRPr lang="ru-RU" dirty="0"/>
                    </a:p>
                  </a:txBody>
                  <a:tcPr marL="48381" marR="48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48381" marR="48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1058</a:t>
                      </a:r>
                      <a:endParaRPr lang="ru-RU" dirty="0"/>
                    </a:p>
                  </a:txBody>
                  <a:tcPr marL="48381" marR="48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k-KZ" sz="1400" b="1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381" marR="48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362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400" b="1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патологиялық</a:t>
                      </a:r>
                      <a:endParaRPr lang="ru-RU" sz="1400" b="1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381" marR="48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125</a:t>
                      </a:r>
                      <a:endParaRPr lang="ru-RU" dirty="0"/>
                    </a:p>
                  </a:txBody>
                  <a:tcPr marL="48381" marR="48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125</a:t>
                      </a:r>
                      <a:endParaRPr lang="ru-RU" dirty="0"/>
                    </a:p>
                  </a:txBody>
                  <a:tcPr marL="48381" marR="48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48381" marR="48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875</a:t>
                      </a:r>
                      <a:endParaRPr lang="ru-RU" dirty="0"/>
                    </a:p>
                  </a:txBody>
                  <a:tcPr marL="48381" marR="48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k-KZ" sz="1400" b="1" i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381" marR="48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3621">
                <a:tc>
                  <a:txBody>
                    <a:bodyPr/>
                    <a:lstStyle/>
                    <a:p>
                      <a:pPr algn="ctr"/>
                      <a:endParaRPr lang="ru-RU" sz="1400" b="1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8381" marR="48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400" b="1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Барлығы:</a:t>
                      </a:r>
                      <a:endParaRPr lang="ru-RU" sz="1400" b="1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381" marR="48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1642</a:t>
                      </a:r>
                      <a:endParaRPr lang="ru-RU" dirty="0"/>
                    </a:p>
                  </a:txBody>
                  <a:tcPr marL="48381" marR="48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1641</a:t>
                      </a:r>
                      <a:endParaRPr lang="ru-RU" dirty="0"/>
                    </a:p>
                  </a:txBody>
                  <a:tcPr marL="48381" marR="48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2</a:t>
                      </a:r>
                      <a:endParaRPr lang="ru-RU" dirty="0"/>
                    </a:p>
                  </a:txBody>
                  <a:tcPr marL="48381" marR="48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12491</a:t>
                      </a:r>
                      <a:endParaRPr lang="ru-RU" dirty="0"/>
                    </a:p>
                  </a:txBody>
                  <a:tcPr marL="48381" marR="48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b="1" i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381" marR="48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571504"/>
          </a:xfrm>
        </p:spPr>
        <p:txBody>
          <a:bodyPr>
            <a:normAutofit fontScale="90000"/>
          </a:bodyPr>
          <a:lstStyle/>
          <a:p>
            <a:r>
              <a:rPr lang="kk-KZ" sz="4000" b="1" dirty="0" smtClean="0">
                <a:latin typeface="Times New Roman" pitchFamily="18" charset="0"/>
                <a:cs typeface="Times New Roman" pitchFamily="18" charset="0"/>
              </a:rPr>
              <a:t>Халық саны 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idx="1"/>
          </p:nvPr>
        </p:nvGraphicFramePr>
        <p:xfrm>
          <a:off x="214282" y="1000108"/>
          <a:ext cx="6429420" cy="50720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6858016" y="1142984"/>
            <a:ext cx="2000264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2017</a:t>
            </a:r>
            <a:r>
              <a:rPr kumimoji="0" lang="kk-KZ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жылмен салыстырғанда халық саны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2.5% </a:t>
            </a:r>
            <a:r>
              <a:rPr kumimoji="0" lang="kk-KZ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азайған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kk-KZ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Халықтың медициналық мекемені таңдау еркіндігіне байланысты </a:t>
            </a:r>
            <a:endParaRPr kumimoji="0" lang="kk-KZ" sz="20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kk-KZ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Алғашқы мүгедектілікке шығу жағдайы </a:t>
            </a:r>
            <a:endParaRPr lang="ru-RU" sz="32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Жалпы  саны: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2017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жыл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– 70  ,16 ж дейін-17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2018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жыл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– 84 ,16 ж дейін-20</a:t>
            </a:r>
          </a:p>
          <a:p>
            <a:pPr>
              <a:buNone/>
            </a:pP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Себептеріне қарай: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2018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жыл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ru-RU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Жүрек қан тамыр</a:t>
            </a: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аурулары</a:t>
            </a: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– 21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Нерв </a:t>
            </a:r>
            <a:r>
              <a:rPr lang="ru-RU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жүйесі аурулары</a:t>
            </a: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- 8</a:t>
            </a:r>
          </a:p>
          <a:p>
            <a:pPr>
              <a:buFont typeface="Wingdings" pitchFamily="2" charset="2"/>
              <a:buChar char="ü"/>
            </a:pPr>
            <a:r>
              <a:rPr lang="ru-RU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Туа</a:t>
            </a: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болған </a:t>
            </a: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даму </a:t>
            </a:r>
            <a:r>
              <a:rPr lang="ru-RU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ақаулығы </a:t>
            </a: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- 8</a:t>
            </a: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endParaRPr lang="ru-RU" dirty="0" smtClean="0"/>
          </a:p>
          <a:p>
            <a:pPr>
              <a:buFont typeface="Wingdings" pitchFamily="2" charset="2"/>
              <a:buChar char="Ø"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/>
          </a:bodyPr>
          <a:lstStyle/>
          <a:p>
            <a:r>
              <a:rPr lang="kk-KZ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Скрининг бағдарламасының орындалысы:</a:t>
            </a:r>
            <a:endParaRPr lang="ru-RU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357158" y="857232"/>
          <a:ext cx="8229600" cy="42148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3009" name="Rectangle 1"/>
          <p:cNvSpPr>
            <a:spLocks noChangeArrowheads="1"/>
          </p:cNvSpPr>
          <p:nvPr/>
        </p:nvSpPr>
        <p:spPr bwMode="auto">
          <a:xfrm>
            <a:off x="357158" y="5072074"/>
            <a:ext cx="8786842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Ерлерді қарау 2018 жылы -1210(2017ж-1270) тексеруден өтіп 180 адам тексеруге жолданған.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Әйелдерді қарау  бөлмесінен 2018 жылы 2350  (2017ж-3089  ) тексеруден өтіп 207 әйел емделуге жіберілген</a:t>
            </a:r>
            <a:endParaRPr kumimoji="0" lang="kk-KZ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k-KZ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Профилактикалық және әлеуметтік психологиялық көмек бөлімі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097528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370840">
                <a:tc rowSpan="2">
                  <a:txBody>
                    <a:bodyPr/>
                    <a:lstStyle/>
                    <a:p>
                      <a:r>
                        <a:rPr lang="kk-KZ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Мектептер 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Қатысқаны 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4925" marR="34925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25" marR="34925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Түсіндірме жүмыстары жүргізілгені 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4925" marR="34925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25" marR="34925" marT="0" marB="0"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201</a:t>
                      </a:r>
                      <a:r>
                        <a:rPr lang="kk-KZ" sz="16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4925" marR="349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201</a:t>
                      </a:r>
                      <a:r>
                        <a:rPr lang="kk-KZ" sz="16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</a:t>
                      </a:r>
                      <a:endParaRPr lang="ru-RU" sz="16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4925" marR="349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201</a:t>
                      </a:r>
                      <a:r>
                        <a:rPr lang="kk-KZ" sz="16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</a:t>
                      </a:r>
                      <a:endParaRPr lang="ru-RU" sz="16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4925" marR="349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201</a:t>
                      </a:r>
                      <a:r>
                        <a:rPr lang="kk-KZ" sz="16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4925" marR="34925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Астма мектебі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4925" marR="34925" marT="0" marB="0"/>
                </a:tc>
                <a:tc>
                  <a:txBody>
                    <a:bodyPr/>
                    <a:lstStyle/>
                    <a:p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Диабет мектебі 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4925" marR="349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390</a:t>
                      </a:r>
                      <a:endParaRPr lang="ru-RU" sz="16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4925" marR="349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510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4925" marR="349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2953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4925" marR="349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2958</a:t>
                      </a:r>
                      <a:endParaRPr lang="ru-RU" sz="16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4925" marR="34925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АГжәне ИБС мектебі 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4925" marR="349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227</a:t>
                      </a:r>
                      <a:endParaRPr lang="ru-RU" sz="16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4925" marR="349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1468</a:t>
                      </a:r>
                      <a:endParaRPr lang="ru-RU" sz="16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4925" marR="349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1834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4925" marR="349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2745</a:t>
                      </a:r>
                      <a:endParaRPr lang="ru-RU" sz="16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4925" marR="34925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Босануға дайындық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4925" marR="349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493</a:t>
                      </a:r>
                      <a:endParaRPr lang="ru-RU" sz="16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4925" marR="349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438</a:t>
                      </a:r>
                      <a:endParaRPr lang="ru-RU" sz="16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4925" marR="349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1502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4925" marR="349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1524</a:t>
                      </a:r>
                      <a:endParaRPr lang="ru-RU" sz="16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4925" marR="34925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Жас ана 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4925" marR="349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317</a:t>
                      </a:r>
                      <a:endParaRPr lang="ru-RU" sz="16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4925" marR="349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302</a:t>
                      </a:r>
                      <a:endParaRPr lang="ru-RU" sz="16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4925" marR="349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817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4925" marR="349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</a:t>
                      </a:r>
                      <a:r>
                        <a:rPr lang="ru-RU" sz="16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31</a:t>
                      </a:r>
                    </a:p>
                  </a:txBody>
                  <a:tcPr marL="34925" marR="34925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Дені сау бала 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4925" marR="349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182</a:t>
                      </a:r>
                      <a:endParaRPr lang="ru-RU" sz="16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4925" marR="349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  <a:r>
                        <a:rPr lang="kk-KZ" sz="16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67</a:t>
                      </a:r>
                      <a:endParaRPr lang="ru-RU" sz="16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4925" marR="349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757</a:t>
                      </a:r>
                      <a:endParaRPr lang="ru-RU" sz="16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4925" marR="349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</a:t>
                      </a:r>
                      <a:r>
                        <a:rPr lang="ru-RU" sz="16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</a:t>
                      </a:r>
                    </a:p>
                  </a:txBody>
                  <a:tcPr marL="34925" marR="34925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Отбасын жоспарлау 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4925" marR="349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228</a:t>
                      </a:r>
                      <a:endParaRPr lang="ru-RU" sz="16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4925" marR="349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23</a:t>
                      </a:r>
                      <a:r>
                        <a:rPr lang="ru-RU" sz="16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34925" marR="349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902</a:t>
                      </a:r>
                      <a:endParaRPr lang="ru-RU" sz="16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4925" marR="349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98</a:t>
                      </a:r>
                      <a:r>
                        <a:rPr lang="ru-RU" sz="16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9</a:t>
                      </a:r>
                    </a:p>
                  </a:txBody>
                  <a:tcPr marL="34925" marR="34925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39552" y="548680"/>
            <a:ext cx="4248472" cy="4968552"/>
          </a:xfrm>
        </p:spPr>
        <p:txBody>
          <a:bodyPr>
            <a:noAutofit/>
          </a:bodyPr>
          <a:lstStyle/>
          <a:p>
            <a:pPr lvl="0"/>
            <a:r>
              <a:rPr lang="kk-KZ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Қол жеткізген индикатор көрсеткіштері:</a:t>
            </a:r>
            <a:r>
              <a:rPr lang="ru-RU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kk-KZ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kk-KZ" sz="1600" b="1" dirty="0" smtClean="0">
                <a:latin typeface="Times New Roman" pitchFamily="18" charset="0"/>
                <a:cs typeface="Times New Roman" pitchFamily="18" charset="0"/>
              </a:rPr>
              <a:t>Туберкулездан өлім  төмендеді  ауданда тіркелген жоқ , облыста 1,9 көрсеткіш.</a:t>
            </a:r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kk-KZ" sz="1600" b="1" dirty="0" smtClean="0">
                <a:latin typeface="Times New Roman" pitchFamily="18" charset="0"/>
                <a:cs typeface="Times New Roman" pitchFamily="18" charset="0"/>
              </a:rPr>
              <a:t>Ана өлімі жағдайы тіркелген жоқ — 0, облыста 5,9 көрсеткіш.</a:t>
            </a:r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kk-KZ" sz="1600" b="1" dirty="0" smtClean="0">
                <a:latin typeface="Times New Roman" pitchFamily="18" charset="0"/>
                <a:cs typeface="Times New Roman" pitchFamily="18" charset="0"/>
              </a:rPr>
              <a:t>Жарақаттан  болатын өлім көрсеткіші    облыста 50,6, ауданда 49,7 межелі көрсеткіш-47,5</a:t>
            </a:r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kk-KZ" sz="1600" b="1" dirty="0" smtClean="0">
                <a:latin typeface="Times New Roman" pitchFamily="18" charset="0"/>
                <a:cs typeface="Times New Roman" pitchFamily="18" charset="0"/>
              </a:rPr>
              <a:t>  Туберкулезден аурушаңдылық көрсеткіші (46,6)  төмендеген. (облыстық көрсеткіш-75,2)</a:t>
            </a:r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kk-KZ" sz="1600" b="1" dirty="0" smtClean="0">
                <a:latin typeface="Times New Roman" pitchFamily="18" charset="0"/>
                <a:cs typeface="Times New Roman" pitchFamily="18" charset="0"/>
              </a:rPr>
              <a:t>Қан айналым жүйесінен болатын өлім  көрсеткіші межелі көрсеткіш-151 ,ауданда 126,0</a:t>
            </a:r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kk-KZ" sz="1600" b="1" dirty="0" smtClean="0">
                <a:latin typeface="Times New Roman" pitchFamily="18" charset="0"/>
                <a:cs typeface="Times New Roman" pitchFamily="18" charset="0"/>
              </a:rPr>
              <a:t>Участок дәрігеріне түсетін жүктемені азайту мақсатында 2018 жылы 15 участок орнына 18 участок ашылды.</a:t>
            </a:r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6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14876" y="500042"/>
            <a:ext cx="3961580" cy="3721045"/>
          </a:xfrm>
        </p:spPr>
        <p:txBody>
          <a:bodyPr>
            <a:normAutofit/>
          </a:bodyPr>
          <a:lstStyle/>
          <a:p>
            <a:r>
              <a:rPr lang="kk-KZ" sz="1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Қол жеткізбеген индикаторлар</a:t>
            </a:r>
            <a:endParaRPr lang="ru-RU" sz="18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kk-KZ" sz="1800" b="1" dirty="0" smtClean="0">
                <a:latin typeface="Times New Roman" pitchFamily="18" charset="0"/>
                <a:cs typeface="Times New Roman" pitchFamily="18" charset="0"/>
              </a:rPr>
              <a:t>Сәби өлімі көрсеткіші  облыста 10,5, ауданда 14,2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kk-KZ" sz="1800" b="1" dirty="0" smtClean="0">
                <a:latin typeface="Times New Roman" pitchFamily="18" charset="0"/>
                <a:cs typeface="Times New Roman" pitchFamily="18" charset="0"/>
              </a:rPr>
              <a:t>Жалпы өлім көрсеткіші сәл облыстан (5,6) жоғары .Ауданда көрсеткіш-6,4 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kk-KZ" sz="1800" b="1" dirty="0" smtClean="0">
                <a:latin typeface="Times New Roman" pitchFamily="18" charset="0"/>
                <a:cs typeface="Times New Roman" pitchFamily="18" charset="0"/>
              </a:rPr>
              <a:t>Қатерлі ісіктен болатын өлім көрсеткіші жоғары облыста 64,7, ауданда 96,3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6828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                     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411807"/>
          </a:xfrm>
        </p:spPr>
        <p:txBody>
          <a:bodyPr>
            <a:normAutofit/>
          </a:bodyPr>
          <a:lstStyle/>
          <a:p>
            <a:r>
              <a:rPr lang="kk-KZ" sz="1800" b="1" dirty="0" smtClean="0">
                <a:latin typeface="Times New Roman" pitchFamily="18" charset="0"/>
                <a:cs typeface="Times New Roman" pitchFamily="18" charset="0"/>
              </a:rPr>
              <a:t>Қаржыландыру көзі: </a:t>
            </a:r>
          </a:p>
          <a:p>
            <a:pPr>
              <a:buFont typeface="Wingdings" pitchFamily="2" charset="2"/>
              <a:buChar char="Ø"/>
            </a:pPr>
            <a:r>
              <a:rPr lang="kk-KZ" sz="1800" b="1" dirty="0" smtClean="0">
                <a:latin typeface="Times New Roman" pitchFamily="18" charset="0"/>
                <a:cs typeface="Times New Roman" pitchFamily="18" charset="0"/>
              </a:rPr>
              <a:t>Әлеуметтік медициналық сақтандыру қоры – 613 541 189,28т </a:t>
            </a:r>
          </a:p>
          <a:p>
            <a:pPr>
              <a:buFont typeface="Wingdings" pitchFamily="2" charset="2"/>
              <a:buChar char="Ø"/>
            </a:pPr>
            <a:r>
              <a:rPr lang="kk-KZ" sz="1800" b="1" dirty="0" smtClean="0">
                <a:latin typeface="Times New Roman" pitchFamily="18" charset="0"/>
                <a:cs typeface="Times New Roman" pitchFamily="18" charset="0"/>
              </a:rPr>
              <a:t>АО ДСБ – 42 500 900 т</a:t>
            </a:r>
          </a:p>
          <a:p>
            <a:pPr>
              <a:buFont typeface="Wingdings" pitchFamily="2" charset="2"/>
              <a:buChar char="Ø"/>
            </a:pPr>
            <a:r>
              <a:rPr lang="kk-KZ" sz="1800" b="1" dirty="0" smtClean="0">
                <a:latin typeface="Times New Roman" pitchFamily="18" charset="0"/>
                <a:cs typeface="Times New Roman" pitchFamily="18" charset="0"/>
              </a:rPr>
              <a:t>Ақылы қызмет – 20 798 642, 84т </a:t>
            </a:r>
            <a:endParaRPr lang="ru-RU" sz="1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Содержимое 6"/>
          <p:cNvGraphicFramePr>
            <a:graphicFrameLocks/>
          </p:cNvGraphicFramePr>
          <p:nvPr/>
        </p:nvGraphicFramePr>
        <p:xfrm>
          <a:off x="428596" y="2285992"/>
          <a:ext cx="8501122" cy="4286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                     </a:t>
            </a: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1043608" y="1052736"/>
          <a:ext cx="6192688" cy="51740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k-KZ" dirty="0" smtClean="0">
                <a:solidFill>
                  <a:srgbClr val="FF0000"/>
                </a:solidFill>
              </a:rPr>
              <a:t>2019 жылға алға қойылған міндеттер 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467544" y="993761"/>
            <a:ext cx="8219256" cy="58477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>
                <a:tab pos="457200" algn="l"/>
              </a:tabLst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lang="kk-KZ" sz="18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</a:t>
            </a:r>
            <a:r>
              <a:rPr kumimoji="0" lang="kk-KZ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.Ауданға қажетті дәрігерлермен қамтамасыз ету (Ақтоғай,  Жалғансай, Алға, Алмалы ,Бейбарыс ДА </a:t>
            </a:r>
            <a:r>
              <a:rPr kumimoji="0" lang="kk-KZ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kk-KZ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жалпы тәжірибе дәрігерлері, аудандық орталық ауруханасына 1 дәрігер офтальмолог,лор,балалар невропатологы,дерматолог);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lang="kk-KZ" sz="18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kk-KZ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.Халыққа көрсетілетін медициналық қызметтің сапасы мен қолжетілімділігін одан әрі жақсарту,кезексіз емхана жағдайы, электронды медициналық қызметті қолданысқа енгізе отырып </a:t>
            </a:r>
            <a:r>
              <a:rPr lang="kk-KZ" sz="18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</a:t>
            </a:r>
            <a:r>
              <a:rPr kumimoji="0" lang="kk-KZ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2019 жыл басынан бастап  құжаттарды толық электронды түрге енгізу.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lang="kk-KZ" sz="18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</a:t>
            </a:r>
            <a:r>
              <a:rPr kumimoji="0" lang="kk-KZ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Жүкті әйелдердің денсаулық жағдайын бағалау,отбасын жоспарлау,босану жасындағы әйелдерді сауықтыру жұмыстарын күшейту.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lang="kk-KZ" sz="18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</a:t>
            </a:r>
            <a:r>
              <a:rPr kumimoji="0" lang="kk-KZ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.Ауруларды басқару бағдарламасы мен патронаж жұмысын жандандыра отырып учаскелік дәрігерлердің жалақысын 20 пайызға кезң кезеңімен көтеру.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lang="kk-KZ" sz="18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5</a:t>
            </a:r>
            <a:r>
              <a:rPr kumimoji="0" lang="kk-KZ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.Паллиативті көмек көрсетуді және үйден күтім жасауды үйрету мақсатында стационардан 1 керуетті оңтайландыру арқылы медбикелік күтімді ұйымдастыру. </a:t>
            </a:r>
          </a:p>
          <a:p>
            <a:pPr marL="0" indent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57200" algn="l"/>
              </a:tabLst>
            </a:pPr>
            <a:r>
              <a:rPr lang="kk-KZ" sz="1800" b="1" dirty="0" smtClean="0">
                <a:latin typeface="Times New Roman" pitchFamily="18" charset="0"/>
                <a:cs typeface="Times New Roman" pitchFamily="18" charset="0"/>
              </a:rPr>
              <a:t>6.</a:t>
            </a:r>
            <a:r>
              <a:rPr lang="kk-KZ" sz="1800" dirty="0" smtClean="0"/>
              <a:t> </a:t>
            </a:r>
            <a:r>
              <a:rPr lang="kk-KZ" sz="1800" b="1" dirty="0" smtClean="0">
                <a:latin typeface="Times New Roman" pitchFamily="18" charset="0"/>
                <a:cs typeface="Times New Roman" pitchFamily="18" charset="0"/>
              </a:rPr>
              <a:t>Аусорсингке көшу арқылы қаражат үнемдеу саясатын жалғастыру (кір жуу қызметі, жылу қазандықтары т.б.)</a:t>
            </a:r>
            <a:endParaRPr lang="ru-RU" sz="18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077200" cy="4525963"/>
          </a:xfrm>
        </p:spPr>
        <p:txBody>
          <a:bodyPr/>
          <a:lstStyle/>
          <a:p>
            <a:pPr algn="ctr">
              <a:buFontTx/>
              <a:buNone/>
            </a:pPr>
            <a:endParaRPr lang="ru-RU" dirty="0" smtClean="0"/>
          </a:p>
          <a:p>
            <a:pPr algn="ctr">
              <a:buFontTx/>
              <a:buNone/>
            </a:pPr>
            <a:endParaRPr lang="ru-RU" dirty="0" smtClean="0"/>
          </a:p>
          <a:p>
            <a:pPr algn="ctr">
              <a:buNone/>
            </a:pPr>
            <a:r>
              <a:rPr lang="kk-KZ" sz="4000" b="1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Назарларыңызға рахмет!</a:t>
            </a:r>
            <a:endParaRPr lang="ru-RU" sz="4000" i="1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142852"/>
            <a:ext cx="8229600" cy="642942"/>
          </a:xfrm>
        </p:spPr>
        <p:txBody>
          <a:bodyPr>
            <a:normAutofit fontScale="90000"/>
          </a:bodyPr>
          <a:lstStyle/>
          <a:p>
            <a:r>
              <a:rPr lang="kk-KZ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Мамандармен қамтылу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3857620" y="1357298"/>
            <a:ext cx="1571636" cy="2357454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b="1" dirty="0" smtClean="0"/>
          </a:p>
          <a:p>
            <a:pPr algn="ctr"/>
            <a:endParaRPr lang="ru-RU" b="1" dirty="0" smtClean="0"/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2017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жыл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Дәрігер 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50</a:t>
            </a:r>
          </a:p>
          <a:p>
            <a:pPr algn="ctr"/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Орта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буын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медқызметкер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- 194</a:t>
            </a: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трелка влево 5"/>
          <p:cNvSpPr/>
          <p:nvPr/>
        </p:nvSpPr>
        <p:spPr>
          <a:xfrm>
            <a:off x="5500694" y="1428736"/>
            <a:ext cx="1857388" cy="1056136"/>
          </a:xfrm>
          <a:prstGeom prst="lef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Дәрігер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-12 </a:t>
            </a:r>
            <a:r>
              <a:rPr lang="kk-KZ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kk-KZ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Медбике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-31 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трелка вправо 6"/>
          <p:cNvSpPr/>
          <p:nvPr/>
        </p:nvSpPr>
        <p:spPr>
          <a:xfrm>
            <a:off x="5500694" y="2428868"/>
            <a:ext cx="1928826" cy="1071570"/>
          </a:xfrm>
          <a:prstGeom prst="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k-KZ" dirty="0" smtClean="0"/>
          </a:p>
          <a:p>
            <a:pPr algn="ctr"/>
            <a:r>
              <a:rPr lang="kk-KZ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Дәрігер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– 14  </a:t>
            </a:r>
            <a:r>
              <a:rPr lang="kk-KZ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0" algn="ctr"/>
            <a:r>
              <a:rPr lang="kk-KZ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Медбике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- 28 </a:t>
            </a:r>
            <a:endParaRPr lang="ru-RU" sz="32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lang="ru-RU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7429520" y="1357298"/>
            <a:ext cx="1500198" cy="2357454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b="1" dirty="0" smtClean="0"/>
          </a:p>
          <a:p>
            <a:pPr algn="ctr"/>
            <a:endParaRPr lang="ru-RU" b="1" dirty="0" smtClean="0"/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2018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жыл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Дәрігер 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- 49</a:t>
            </a: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Орта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буын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медқызметкер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- 197</a:t>
            </a: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0" name="Содержимое 10"/>
          <p:cNvGraphicFramePr>
            <a:graphicFrameLocks noGrp="1"/>
          </p:cNvGraphicFramePr>
          <p:nvPr>
            <p:ph sz="quarter" idx="1"/>
          </p:nvPr>
        </p:nvGraphicFramePr>
        <p:xfrm>
          <a:off x="0" y="785794"/>
          <a:ext cx="3682752" cy="31249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Диаграмма 10"/>
          <p:cNvGraphicFramePr/>
          <p:nvPr/>
        </p:nvGraphicFramePr>
        <p:xfrm>
          <a:off x="0" y="3571876"/>
          <a:ext cx="4104456" cy="32861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2" name="Диаграмма 11"/>
          <p:cNvGraphicFramePr/>
          <p:nvPr/>
        </p:nvGraphicFramePr>
        <p:xfrm>
          <a:off x="4929190" y="3643314"/>
          <a:ext cx="3929090" cy="30003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980728"/>
            <a:ext cx="8219256" cy="5145435"/>
          </a:xfrm>
        </p:spPr>
        <p:txBody>
          <a:bodyPr>
            <a:normAutofit fontScale="85000" lnSpcReduction="10000"/>
          </a:bodyPr>
          <a:lstStyle/>
          <a:p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Аудан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бойынша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18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участокте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11 ЖТД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қызмет атқарады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Маман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жетіспеушілігі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– 38,8% </a:t>
            </a: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құ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райды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Алғашқы медициналық көмек көрсетуге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– 7 (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жалпы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тәжірбиелік дәрігер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мамандандырылған көмек көрсетуге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- 5 (офтальмолог, отоларинголог, дерматолог,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балалар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неврологы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дәрігер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лаборант)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маманды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қажет етеді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2018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жылы 8 дәрігер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38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медбике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жоспарлы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білімін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жетілдіру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курсынан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өткізілді және ынталандыру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жүйесі бойынша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(СКПН) </a:t>
            </a:r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ХХХХ </a:t>
            </a:r>
            <a:r>
              <a:rPr lang="ru-RU" sz="24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жоспардан</a:t>
            </a:r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тыс</a:t>
            </a:r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оқытылды</a:t>
            </a:r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kk-KZ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Әмбебап (универсальды) және прогрессивті патронаждық (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0-5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жас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арасында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қауіптілік факторларды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анықтау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kk-KZ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қызметті күшейту мақсатында (әзірге) орталық емханада 5 учаскелік балалар медбикелері оқытылып, жұмыс атқаруда. 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2019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жылға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15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дәрігер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мен 52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медбикелердің санаттылығын көтеру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АБЖ (ПУЗ)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және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патронаж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бағдарламалары бойынша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11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дәрігер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30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медбикені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әлеуметтік және психологтарды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жоспарлы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білімін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жетілдіру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мақсатында  оқыту жоспарланып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отыр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buNone/>
            </a:pPr>
            <a:endParaRPr lang="ru-RU" sz="24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sz="half" idx="1"/>
          </p:nvPr>
        </p:nvGraphicFramePr>
        <p:xfrm>
          <a:off x="683568" y="620688"/>
          <a:ext cx="8246720" cy="49560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0572"/>
                <a:gridCol w="3772750"/>
                <a:gridCol w="1914418"/>
                <a:gridCol w="1668980"/>
              </a:tblGrid>
              <a:tr h="323967">
                <a:tc gridSpan="4">
                  <a:txBody>
                    <a:bodyPr/>
                    <a:lstStyle/>
                    <a:p>
                      <a:pPr algn="ctr"/>
                      <a:r>
                        <a:rPr lang="kk-KZ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Емханаларда қабылдау саны</a:t>
                      </a:r>
                      <a:endParaRPr lang="ru-RU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3378" marR="83378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3378" marR="83378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3378" marR="83378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3967">
                <a:tc rowSpan="2">
                  <a:txBody>
                    <a:bodyPr/>
                    <a:lstStyle/>
                    <a:p>
                      <a:pPr algn="ctr"/>
                      <a:r>
                        <a:rPr lang="kk-KZ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endParaRPr lang="ru-RU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3378" marR="83378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kk-KZ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Бөлімдер </a:t>
                      </a:r>
                      <a:endParaRPr lang="ru-RU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3378" marR="83378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kk-KZ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Қабыдау саны </a:t>
                      </a:r>
                      <a:endParaRPr lang="ru-RU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3378" marR="83378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23967">
                <a:tc vMerge="1"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2017</a:t>
                      </a:r>
                      <a:endParaRPr lang="ru-RU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3378" marR="83378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2018</a:t>
                      </a:r>
                      <a:endParaRPr lang="ru-RU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3378" marR="83378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83783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3378" marR="83378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err="1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Отбасы</a:t>
                      </a:r>
                      <a:r>
                        <a:rPr lang="ru-RU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– </a:t>
                      </a:r>
                      <a:r>
                        <a:rPr lang="ru-RU" b="1" dirty="0" err="1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денсаулық орталығы, </a:t>
                      </a:r>
                      <a:r>
                        <a:rPr lang="ru-RU" b="1" baseline="0" dirty="0" err="1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дәрігерлік амбулаториялар</a:t>
                      </a:r>
                      <a:r>
                        <a:rPr lang="ru-RU" b="1" baseline="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 ФАП, МП</a:t>
                      </a:r>
                      <a:endParaRPr lang="ru-RU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3378" marR="83378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60707</a:t>
                      </a:r>
                      <a:endParaRPr lang="ru-RU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3378" marR="83378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r>
                        <a:rPr lang="en-US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3544</a:t>
                      </a:r>
                      <a:endParaRPr lang="ru-RU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3378" marR="83378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566943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3378" marR="83378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err="1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Кеңестік </a:t>
                      </a:r>
                      <a:r>
                        <a:rPr lang="ru-RU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– </a:t>
                      </a:r>
                      <a:r>
                        <a:rPr lang="ru-RU" b="1" dirty="0" err="1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диагностикалық</a:t>
                      </a:r>
                      <a:r>
                        <a:rPr lang="ru-RU" b="1" baseline="0" dirty="0" err="1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бөлім</a:t>
                      </a:r>
                      <a:endParaRPr lang="ru-RU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3378" marR="83378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58725</a:t>
                      </a:r>
                      <a:endParaRPr lang="ru-RU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3378" marR="83378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37040</a:t>
                      </a:r>
                      <a:endParaRPr lang="ru-RU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3378" marR="83378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23967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3378" marR="83378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kk-KZ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Барлығы </a:t>
                      </a:r>
                      <a:endParaRPr lang="ru-RU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3378" marR="83378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119432</a:t>
                      </a:r>
                      <a:endParaRPr lang="ru-RU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3378" marR="83378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107</a:t>
                      </a:r>
                      <a:r>
                        <a:rPr lang="en-US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608</a:t>
                      </a:r>
                      <a:endParaRPr lang="ru-RU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3378" marR="83378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23967">
                <a:tc gridSpan="2">
                  <a:txBody>
                    <a:bodyPr/>
                    <a:lstStyle/>
                    <a:p>
                      <a:pPr algn="ctr"/>
                      <a:r>
                        <a:rPr lang="kk-KZ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Үйден қаралғаны</a:t>
                      </a:r>
                      <a:endParaRPr lang="ru-RU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3378" marR="83378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ru-RU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3378" marR="83378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6775</a:t>
                      </a:r>
                      <a:endParaRPr lang="ru-RU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3378" marR="83378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70</a:t>
                      </a:r>
                      <a:r>
                        <a:rPr lang="en-US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24</a:t>
                      </a:r>
                      <a:endParaRPr lang="ru-RU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3378" marR="83378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23967">
                <a:tc>
                  <a:txBody>
                    <a:bodyPr/>
                    <a:lstStyle/>
                    <a:p>
                      <a:pPr algn="ctr"/>
                      <a:r>
                        <a:rPr lang="kk-KZ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3378" marR="83378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kk-KZ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Жеке мамандармен </a:t>
                      </a:r>
                      <a:endParaRPr lang="ru-RU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3378" marR="83378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306</a:t>
                      </a:r>
                      <a:endParaRPr lang="ru-RU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3378" marR="83378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220</a:t>
                      </a:r>
                      <a:endParaRPr lang="ru-RU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3378" marR="83378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23967">
                <a:tc>
                  <a:txBody>
                    <a:bodyPr/>
                    <a:lstStyle/>
                    <a:p>
                      <a:pPr algn="ctr"/>
                      <a:r>
                        <a:rPr lang="kk-KZ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3378" marR="83378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kk-KZ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Дәрігерлік амбулаториялыр,отбасы денсаулығы орталығы </a:t>
                      </a:r>
                      <a:endParaRPr lang="ru-RU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3378" marR="83378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r>
                        <a:rPr lang="kk-KZ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469</a:t>
                      </a:r>
                      <a:endParaRPr lang="ru-RU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3378" marR="83378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6804</a:t>
                      </a:r>
                      <a:endParaRPr lang="ru-RU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3378" marR="83378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23967">
                <a:tc gridSpan="2">
                  <a:txBody>
                    <a:bodyPr/>
                    <a:lstStyle/>
                    <a:p>
                      <a:pPr algn="l"/>
                      <a:r>
                        <a:rPr lang="kk-KZ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Әлеуметтік қызметкер,психолог</a:t>
                      </a:r>
                      <a:r>
                        <a:rPr lang="kk-KZ" b="1" baseline="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3378" marR="83378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ru-RU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3378" marR="83378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3250</a:t>
                      </a:r>
                      <a:endParaRPr lang="ru-RU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3378" marR="83378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4409</a:t>
                      </a:r>
                      <a:endParaRPr lang="ru-RU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3378" marR="83378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611560" y="5814409"/>
            <a:ext cx="8249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Емханалар, ФАП және МП тәуліктік </a:t>
            </a:r>
            <a:r>
              <a:rPr lang="kk-KZ" sz="2400" b="1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қабылдау мүмкіндігі</a:t>
            </a:r>
            <a:r>
              <a:rPr kumimoji="0" lang="kk-KZ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kk-KZ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kk-KZ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465 адам</a:t>
            </a:r>
            <a:endParaRPr kumimoji="0" lang="kk-KZ" sz="2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 fontScale="90000"/>
          </a:bodyPr>
          <a:lstStyle/>
          <a:p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Жеке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мамандармен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үйден қарау деңгейі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28596" y="1000108"/>
          <a:ext cx="8229600" cy="37084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743200"/>
                <a:gridCol w="2743200"/>
                <a:gridCol w="2743200"/>
              </a:tblGrid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kk-KZ" dirty="0" smtClean="0">
                          <a:latin typeface="Times New Roman" pitchFamily="18" charset="0"/>
                          <a:cs typeface="Times New Roman" pitchFamily="18" charset="0"/>
                        </a:rPr>
                        <a:t>Жеке мамандар 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kk-KZ" dirty="0" smtClean="0">
                          <a:latin typeface="Times New Roman" pitchFamily="18" charset="0"/>
                          <a:cs typeface="Times New Roman" pitchFamily="18" charset="0"/>
                        </a:rPr>
                        <a:t>Үйден қарау саны 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2017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2018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kk-KZ" dirty="0" smtClean="0">
                          <a:latin typeface="Times New Roman" pitchFamily="18" charset="0"/>
                          <a:cs typeface="Times New Roman" pitchFamily="18" charset="0"/>
                        </a:rPr>
                        <a:t>Хирург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kk-KZ" dirty="0" smtClean="0">
                          <a:latin typeface="Times New Roman" pitchFamily="18" charset="0"/>
                          <a:cs typeface="Times New Roman" pitchFamily="18" charset="0"/>
                        </a:rPr>
                        <a:t>Отоларинголог 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kk-KZ" dirty="0" smtClean="0">
                          <a:latin typeface="Times New Roman" pitchFamily="18" charset="0"/>
                          <a:cs typeface="Times New Roman" pitchFamily="18" charset="0"/>
                        </a:rPr>
                        <a:t>Невролог</a:t>
                      </a:r>
                      <a:r>
                        <a:rPr lang="kk-K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(ересек)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79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78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kk-KZ" dirty="0" smtClean="0">
                          <a:latin typeface="Times New Roman" pitchFamily="18" charset="0"/>
                          <a:cs typeface="Times New Roman" pitchFamily="18" charset="0"/>
                        </a:rPr>
                        <a:t>Офтальмолог</a:t>
                      </a:r>
                      <a:r>
                        <a:rPr lang="kk-K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kk-KZ" dirty="0" smtClean="0">
                          <a:latin typeface="Times New Roman" pitchFamily="18" charset="0"/>
                          <a:cs typeface="Times New Roman" pitchFamily="18" charset="0"/>
                        </a:rPr>
                        <a:t>Онколог 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27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27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kk-KZ" dirty="0" smtClean="0">
                          <a:latin typeface="Times New Roman" pitchFamily="18" charset="0"/>
                          <a:cs typeface="Times New Roman" pitchFamily="18" charset="0"/>
                        </a:rPr>
                        <a:t>Кардиолог 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kk-KZ" dirty="0" smtClean="0">
                          <a:latin typeface="Times New Roman" pitchFamily="18" charset="0"/>
                          <a:cs typeface="Times New Roman" pitchFamily="18" charset="0"/>
                        </a:rPr>
                        <a:t>Эндокринолог 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76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23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kk-KZ" dirty="0" smtClean="0">
                          <a:latin typeface="Times New Roman" pitchFamily="18" charset="0"/>
                          <a:cs typeface="Times New Roman" pitchFamily="18" charset="0"/>
                        </a:rPr>
                        <a:t>Барлығы 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dirty="0" smtClean="0">
                          <a:latin typeface="Times New Roman" pitchFamily="18" charset="0"/>
                          <a:cs typeface="Times New Roman" pitchFamily="18" charset="0"/>
                        </a:rPr>
                        <a:t>306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220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395536" y="4724975"/>
            <a:ext cx="8462744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kk-KZ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Медициналық</a:t>
            </a:r>
            <a:r>
              <a:rPr kumimoji="0" lang="kk-KZ" sz="2000" b="1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көмектің қолжетімділігі: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kk-KZ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Зертханалық қызметтің қол жетімділігі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</a:t>
            </a:r>
            <a:r>
              <a:rPr kumimoji="0" lang="kk-KZ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ОЛИМП зертханасының іске қосылуы.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5 ж</a:t>
            </a:r>
            <a:r>
              <a:rPr kumimoji="0" lang="kk-KZ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ыл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ж</a:t>
            </a:r>
            <a:r>
              <a:rPr kumimoji="0" lang="kk-KZ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ымалы медициналық топ жұмысының</a:t>
            </a:r>
            <a:r>
              <a:rPr kumimoji="0" lang="kk-KZ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реттелуі.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kk-KZ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</a:t>
            </a:r>
            <a:endParaRPr kumimoji="0" lang="kk-KZ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755576" y="5949087"/>
            <a:ext cx="792088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2017 </a:t>
            </a:r>
            <a:r>
              <a:rPr kumimoji="0" lang="kk-KZ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жылмен салыстырғанда науқастарды үйден қарау </a:t>
            </a:r>
            <a:r>
              <a:rPr lang="en-US" sz="2000" b="1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3.5</a:t>
            </a:r>
            <a:r>
              <a:rPr kumimoji="0" lang="kk-KZ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пайызғы </a:t>
            </a:r>
            <a:r>
              <a:rPr lang="kk-KZ" sz="2000" b="1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төмендеді </a:t>
            </a:r>
            <a:endParaRPr kumimoji="0" lang="kk-KZ" sz="20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k-KZ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Демографиялық көрсеткіш </a:t>
            </a:r>
            <a:endParaRPr lang="ru-RU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599" cy="36766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5908"/>
                <a:gridCol w="1071570"/>
                <a:gridCol w="1071570"/>
                <a:gridCol w="1285884"/>
                <a:gridCol w="1071570"/>
                <a:gridCol w="1071570"/>
                <a:gridCol w="971527"/>
              </a:tblGrid>
              <a:tr h="91916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kk-KZ" b="1" dirty="0" smtClean="0">
                          <a:latin typeface="Times New Roman" pitchFamily="18" charset="0"/>
                          <a:cs typeface="Times New Roman" pitchFamily="18" charset="0"/>
                        </a:rPr>
                        <a:t>Туу көрсеткіші 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kk-KZ" b="1" dirty="0" smtClean="0">
                          <a:latin typeface="Times New Roman" pitchFamily="18" charset="0"/>
                          <a:cs typeface="Times New Roman" pitchFamily="18" charset="0"/>
                        </a:rPr>
                        <a:t>Өлім көрсеткіші 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kk-KZ" b="1" dirty="0" smtClean="0">
                          <a:latin typeface="Times New Roman" pitchFamily="18" charset="0"/>
                          <a:cs typeface="Times New Roman" pitchFamily="18" charset="0"/>
                        </a:rPr>
                        <a:t>Табиғи</a:t>
                      </a:r>
                      <a:r>
                        <a:rPr lang="kk-KZ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өсім 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919165">
                <a:tc>
                  <a:txBody>
                    <a:bodyPr/>
                    <a:lstStyle/>
                    <a:p>
                      <a:pPr algn="ctr"/>
                      <a:r>
                        <a:rPr lang="kk-KZ" b="1" dirty="0" smtClean="0">
                          <a:latin typeface="Times New Roman" pitchFamily="18" charset="0"/>
                          <a:cs typeface="Times New Roman" pitchFamily="18" charset="0"/>
                        </a:rPr>
                        <a:t>Жылы 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2017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2018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2017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2018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2017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2018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19165">
                <a:tc>
                  <a:txBody>
                    <a:bodyPr/>
                    <a:lstStyle/>
                    <a:p>
                      <a:pPr algn="ctr"/>
                      <a:r>
                        <a:rPr lang="kk-KZ" b="1" dirty="0" smtClean="0">
                          <a:latin typeface="Times New Roman" pitchFamily="18" charset="0"/>
                          <a:cs typeface="Times New Roman" pitchFamily="18" charset="0"/>
                        </a:rPr>
                        <a:t>Саны  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b="1" dirty="0" smtClean="0">
                          <a:latin typeface="Times New Roman" pitchFamily="18" charset="0"/>
                          <a:cs typeface="Times New Roman" pitchFamily="18" charset="0"/>
                        </a:rPr>
                        <a:t>781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kk-KZ" b="1" dirty="0" smtClean="0">
                          <a:latin typeface="Times New Roman" pitchFamily="18" charset="0"/>
                          <a:cs typeface="Times New Roman" pitchFamily="18" charset="0"/>
                        </a:rPr>
                        <a:t>784</a:t>
                      </a:r>
                      <a:endParaRPr lang="ru-RU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201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203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580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581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</a:tr>
              <a:tr h="919165">
                <a:tc>
                  <a:txBody>
                    <a:bodyPr/>
                    <a:lstStyle/>
                    <a:p>
                      <a:pPr algn="ctr"/>
                      <a:r>
                        <a:rPr lang="kk-KZ" b="1" dirty="0" smtClean="0">
                          <a:latin typeface="Times New Roman" pitchFamily="18" charset="0"/>
                          <a:cs typeface="Times New Roman" pitchFamily="18" charset="0"/>
                        </a:rPr>
                        <a:t>Көрсеткіштер 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22,7</a:t>
                      </a:r>
                      <a:r>
                        <a:rPr lang="kk-KZ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r>
                        <a:rPr lang="kk-KZ" sz="1800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26,0</a:t>
                      </a:r>
                      <a:r>
                        <a:rPr lang="kk-KZ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r>
                        <a:rPr lang="kk-KZ" sz="1800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ru-RU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5,9%</a:t>
                      </a:r>
                      <a:r>
                        <a:rPr lang="kk-KZ" sz="1800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6,5%</a:t>
                      </a:r>
                      <a:r>
                        <a:rPr lang="kk-KZ" sz="1800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16,9%</a:t>
                      </a:r>
                      <a:r>
                        <a:rPr lang="kk-KZ" sz="1800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16,8%</a:t>
                      </a:r>
                      <a:r>
                        <a:rPr lang="kk-KZ" sz="1800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</p:spPr>
        <p:txBody>
          <a:bodyPr>
            <a:normAutofit fontScale="90000"/>
          </a:bodyPr>
          <a:lstStyle/>
          <a:p>
            <a:r>
              <a:rPr lang="ru-RU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Жалпы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аурушаңдық деңгейі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28596" y="785795"/>
            <a:ext cx="3351316" cy="3143272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Ø"/>
            </a:pPr>
            <a:r>
              <a:rPr lang="kk-KZ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Жалпы аурушаңдық</a:t>
            </a:r>
          </a:p>
          <a:p>
            <a:pPr>
              <a:buNone/>
            </a:pPr>
            <a:r>
              <a:rPr lang="kk-KZ" sz="1400" dirty="0" smtClean="0">
                <a:latin typeface="Times New Roman" pitchFamily="18" charset="0"/>
                <a:cs typeface="Times New Roman" pitchFamily="18" charset="0"/>
              </a:rPr>
              <a:t>2018 жылы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kk-KZ" sz="1400" dirty="0" smtClean="0">
                <a:latin typeface="Times New Roman" pitchFamily="18" charset="0"/>
                <a:cs typeface="Times New Roman" pitchFamily="18" charset="0"/>
              </a:rPr>
              <a:t>16845</a:t>
            </a:r>
          </a:p>
          <a:p>
            <a:pPr>
              <a:buNone/>
            </a:pPr>
            <a:r>
              <a:rPr lang="kk-KZ" sz="1400" dirty="0" smtClean="0">
                <a:latin typeface="Times New Roman" pitchFamily="18" charset="0"/>
                <a:cs typeface="Times New Roman" pitchFamily="18" charset="0"/>
              </a:rPr>
              <a:t>2017 жылы -16958 </a:t>
            </a:r>
          </a:p>
          <a:p>
            <a:pPr algn="just">
              <a:buFont typeface="Wingdings" pitchFamily="2" charset="2"/>
              <a:buChar char="Ø"/>
            </a:pPr>
            <a:r>
              <a:rPr lang="kk-KZ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Алғашқы аурушаңдылықпен</a:t>
            </a:r>
          </a:p>
          <a:p>
            <a:pPr algn="just">
              <a:buNone/>
            </a:pPr>
            <a:r>
              <a:rPr lang="kk-KZ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тіркелу деңгейі: </a:t>
            </a:r>
          </a:p>
          <a:p>
            <a:pPr algn="just">
              <a:buNone/>
            </a:pPr>
            <a:r>
              <a:rPr lang="kk-KZ" sz="1400" dirty="0" smtClean="0">
                <a:latin typeface="Times New Roman" pitchFamily="18" charset="0"/>
                <a:cs typeface="Times New Roman" pitchFamily="18" charset="0"/>
              </a:rPr>
              <a:t> 2018 жылы - 8015 </a:t>
            </a:r>
          </a:p>
          <a:p>
            <a:pPr algn="just">
              <a:buNone/>
            </a:pPr>
            <a:r>
              <a:rPr lang="kk-KZ" sz="1400" dirty="0" smtClean="0">
                <a:latin typeface="Times New Roman" pitchFamily="18" charset="0"/>
                <a:cs typeface="Times New Roman" pitchFamily="18" charset="0"/>
              </a:rPr>
              <a:t> 2017 жылы -7940</a:t>
            </a:r>
          </a:p>
          <a:p>
            <a:pPr algn="just">
              <a:buFont typeface="Wingdings" pitchFamily="2" charset="2"/>
              <a:buChar char="Ø"/>
            </a:pPr>
            <a:r>
              <a:rPr lang="kk-KZ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Аурушаңдық себептері: </a:t>
            </a:r>
          </a:p>
          <a:p>
            <a:pPr algn="just">
              <a:buNone/>
            </a:pPr>
            <a:r>
              <a:rPr lang="kk-KZ" sz="1400" dirty="0" smtClean="0">
                <a:latin typeface="Times New Roman" pitchFamily="18" charset="0"/>
                <a:cs typeface="Times New Roman" pitchFamily="18" charset="0"/>
              </a:rPr>
              <a:t>жүрек қан тамыр, </a:t>
            </a:r>
          </a:p>
          <a:p>
            <a:pPr algn="just">
              <a:buNone/>
            </a:pPr>
            <a:r>
              <a:rPr lang="kk-KZ" sz="1400" dirty="0" smtClean="0">
                <a:latin typeface="Times New Roman" pitchFamily="18" charset="0"/>
                <a:cs typeface="Times New Roman" pitchFamily="18" charset="0"/>
              </a:rPr>
              <a:t>тыныс жолдары аурулары 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>
          <a:xfrm>
            <a:off x="3779912" y="785794"/>
            <a:ext cx="4906888" cy="2928958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Ø"/>
            </a:pPr>
            <a:r>
              <a:rPr lang="kk-KZ" sz="1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Ересектер арасында аурушаңдылық көрсеткіші :</a:t>
            </a:r>
            <a:endParaRPr lang="ru-RU" sz="12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kk-KZ" sz="1200" dirty="0" smtClean="0">
                <a:latin typeface="Times New Roman" pitchFamily="18" charset="0"/>
                <a:cs typeface="Times New Roman" pitchFamily="18" charset="0"/>
              </a:rPr>
              <a:t>1 орын – тыныс жолдары аурулары -991</a:t>
            </a: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kk-KZ" sz="1200" dirty="0" smtClean="0">
                <a:latin typeface="Times New Roman" pitchFamily="18" charset="0"/>
                <a:cs typeface="Times New Roman" pitchFamily="18" charset="0"/>
              </a:rPr>
              <a:t>2 орын –жүрек қан тамыр аурулары -517 </a:t>
            </a: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kk-KZ" sz="1200" dirty="0" smtClean="0">
                <a:latin typeface="Times New Roman" pitchFamily="18" charset="0"/>
                <a:cs typeface="Times New Roman" pitchFamily="18" charset="0"/>
              </a:rPr>
              <a:t>3 орын - көз аурулары  — 336</a:t>
            </a: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kk-KZ" sz="12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kk-KZ" sz="12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жасөспірімдер арасында</a:t>
            </a:r>
            <a:r>
              <a:rPr lang="kk-KZ" sz="1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ғы  аурушаңдылық көрсеткіші :</a:t>
            </a:r>
            <a:endParaRPr lang="ru-RU" sz="1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kk-KZ" sz="1200" dirty="0" smtClean="0">
                <a:latin typeface="Times New Roman" pitchFamily="18" charset="0"/>
                <a:cs typeface="Times New Roman" pitchFamily="18" charset="0"/>
              </a:rPr>
              <a:t>1 орын – тыныс жолы аурулары-210 </a:t>
            </a: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kk-KZ" sz="1200" dirty="0" smtClean="0">
                <a:latin typeface="Times New Roman" pitchFamily="18" charset="0"/>
                <a:cs typeface="Times New Roman" pitchFamily="18" charset="0"/>
              </a:rPr>
              <a:t>2 орын –көз аурулары –54</a:t>
            </a: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kk-KZ" sz="1200" dirty="0" smtClean="0">
                <a:latin typeface="Times New Roman" pitchFamily="18" charset="0"/>
                <a:cs typeface="Times New Roman" pitchFamily="18" charset="0"/>
              </a:rPr>
              <a:t>3орын –қан аурулары -29</a:t>
            </a: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kk-KZ" sz="1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1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балалар арасында</a:t>
            </a:r>
            <a:r>
              <a:rPr lang="kk-KZ" sz="1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ғы аурушаңдылық көрсеткіші:</a:t>
            </a:r>
            <a:endParaRPr lang="ru-RU" sz="12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kk-KZ" sz="1200" dirty="0" smtClean="0">
                <a:latin typeface="Times New Roman" pitchFamily="18" charset="0"/>
                <a:cs typeface="Times New Roman" pitchFamily="18" charset="0"/>
              </a:rPr>
              <a:t>1 орын тыныс жолдары аурулары  – 2328</a:t>
            </a: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kk-KZ" sz="1200" dirty="0" smtClean="0">
                <a:latin typeface="Times New Roman" pitchFamily="18" charset="0"/>
                <a:cs typeface="Times New Roman" pitchFamily="18" charset="0"/>
              </a:rPr>
              <a:t>2 орын –құлақ есту жүйесі аурулары  -399</a:t>
            </a: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kk-KZ" sz="1200" dirty="0" smtClean="0">
                <a:latin typeface="Times New Roman" pitchFamily="18" charset="0"/>
                <a:cs typeface="Times New Roman" pitchFamily="18" charset="0"/>
              </a:rPr>
              <a:t>орын-асқорыту жүйесі аурулары-239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Диаграмма 5"/>
          <p:cNvGraphicFramePr/>
          <p:nvPr/>
        </p:nvGraphicFramePr>
        <p:xfrm>
          <a:off x="251520" y="3212976"/>
          <a:ext cx="8496944" cy="432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1977</TotalTime>
  <Words>2766</Words>
  <Application>Microsoft Office PowerPoint</Application>
  <PresentationFormat>Экран (4:3)</PresentationFormat>
  <Paragraphs>914</Paragraphs>
  <Slides>37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37</vt:i4>
      </vt:variant>
    </vt:vector>
  </HeadingPairs>
  <TitlesOfParts>
    <vt:vector size="38" baseType="lpstr">
      <vt:lpstr>Тема Office</vt:lpstr>
      <vt:lpstr>  Атырау облыстық денсаулық сақтау  ШЖҚ КМК “Махамбет аудандық орталық ауруханасы”   ШЖҚ КМК “Махамбет аудандық орталық ауруханасы” бойынша 2016-2019 жылдарға арналған «Денсаулық» мемлекеттік бағдарламасы индикаторларының 2018 жылғы орындалысы және негізгі 7 бағыт бойынша атқарылған жұмыстар</vt:lpstr>
      <vt:lpstr>«Махамбет аудандық орталық ауруханасы» құрылымы</vt:lpstr>
      <vt:lpstr>Халық саны </vt:lpstr>
      <vt:lpstr>Мамандармен қамтылу</vt:lpstr>
      <vt:lpstr>Презентация PowerPoint</vt:lpstr>
      <vt:lpstr>Презентация PowerPoint</vt:lpstr>
      <vt:lpstr>Жеке мамандармен үйден қарау деңгейі</vt:lpstr>
      <vt:lpstr>Демографиялық көрсеткіш </vt:lpstr>
      <vt:lpstr>Жалпы аурушаңдық деңгейі</vt:lpstr>
      <vt:lpstr>Жалпы өлім көрсеткіші </vt:lpstr>
      <vt:lpstr>Үйден қайтыс болғандардың жас ерекшеліктері</vt:lpstr>
      <vt:lpstr>Сәби өлімі көрсеткіші (0 – 1 жас)  </vt:lpstr>
      <vt:lpstr>1 – 15 жас аралығындағы балалар өлімі саны, себебі</vt:lpstr>
      <vt:lpstr>Ұрпақты болу жасындағы әйелдерді талдау</vt:lpstr>
      <vt:lpstr>Ұрпақты болу жасындағы әйелдердің динамикалық бақылау тобы бойынша бөлінуі,контрацепциялануы: </vt:lpstr>
      <vt:lpstr>Презентация PowerPoint</vt:lpstr>
      <vt:lpstr>Мақсатты индикаторлардың орындалысы</vt:lpstr>
      <vt:lpstr>Жүрек қан тамыр ауруларының кездесу жиілігі</vt:lpstr>
      <vt:lpstr>Жүрек қан тамыр ауруларынан көрсеткіштерін жақсарту жолдары</vt:lpstr>
      <vt:lpstr>Аудан халқына онкологиялық көмек</vt:lpstr>
      <vt:lpstr>Презентация PowerPoint</vt:lpstr>
      <vt:lpstr>Туберкулезбен аурушаңдылық жағдайы </vt:lpstr>
      <vt:lpstr>  </vt:lpstr>
      <vt:lpstr>Жарақаттанудан болған өлім көрсеткіші жағдайы</vt:lpstr>
      <vt:lpstr>Стационар алмастырушы көмек</vt:lpstr>
      <vt:lpstr>Күндізгі және үйдегі стационарлар2017-2018 жылдың 12 айлық жұмысы:</vt:lpstr>
      <vt:lpstr>Тәуліктік стационар</vt:lpstr>
      <vt:lpstr>Стационарлық көмек</vt:lpstr>
      <vt:lpstr>Стационарлық көмек</vt:lpstr>
      <vt:lpstr>Алғашқы мүгедектілікке шығу жағдайы </vt:lpstr>
      <vt:lpstr>Скрининг бағдарламасының орындалысы:</vt:lpstr>
      <vt:lpstr>Профилактикалық және әлеуметтік психологиялық көмек бөлімі</vt:lpstr>
      <vt:lpstr>Презентация PowerPoint</vt:lpstr>
      <vt:lpstr>                     </vt:lpstr>
      <vt:lpstr>                           </vt:lpstr>
      <vt:lpstr>2019 жылға алға қойылған міндеттер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Best</dc:creator>
  <cp:lastModifiedBy>User</cp:lastModifiedBy>
  <cp:revision>155</cp:revision>
  <cp:lastPrinted>2019-11-20T09:11:35Z</cp:lastPrinted>
  <dcterms:created xsi:type="dcterms:W3CDTF">2019-01-24T07:10:38Z</dcterms:created>
  <dcterms:modified xsi:type="dcterms:W3CDTF">2019-11-20T09:11:40Z</dcterms:modified>
</cp:coreProperties>
</file>