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5" r:id="rId15"/>
    <p:sldId id="271" r:id="rId16"/>
    <p:sldId id="272" r:id="rId17"/>
    <p:sldId id="279" r:id="rId18"/>
    <p:sldId id="276" r:id="rId19"/>
    <p:sldId id="277" r:id="rId20"/>
    <p:sldId id="280" r:id="rId21"/>
    <p:sldId id="281" r:id="rId22"/>
    <p:sldId id="282" r:id="rId23"/>
    <p:sldId id="283" r:id="rId24"/>
    <p:sldId id="284" r:id="rId25"/>
    <p:sldId id="285" r:id="rId26"/>
    <p:sldId id="295" r:id="rId27"/>
    <p:sldId id="286" r:id="rId28"/>
    <p:sldId id="294" r:id="rId29"/>
    <p:sldId id="293" r:id="rId30"/>
    <p:sldId id="296" r:id="rId31"/>
    <p:sldId id="288" r:id="rId32"/>
    <p:sldId id="289" r:id="rId33"/>
    <p:sldId id="290" r:id="rId34"/>
    <p:sldId id="291" r:id="rId35"/>
    <p:sldId id="292" r:id="rId36"/>
    <p:sldId id="297" r:id="rId37"/>
    <p:sldId id="298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4" d="100"/>
          <a:sy n="124" d="100"/>
        </p:scale>
        <p:origin x="-19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Best\Documents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1\Desktop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1\Desktop\&#1051;&#1080;&#1089;&#1090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1\Desktop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70821142698273E-2"/>
          <c:y val="7.0109055463833697E-2"/>
          <c:w val="0.90157344775044146"/>
          <c:h val="0.538204309143869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330900243309072E-3"/>
                  <c:y val="-8.1395348837209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6.5891472868217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661800486618006E-3"/>
                  <c:y val="-6.5891472868217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5.4263565891472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3.8759689922480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  <a:latin typeface="Brush Script MT" pitchFamily="66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Тіркелген халық </c:v>
                </c:pt>
                <c:pt idx="1">
                  <c:v>Ересектер</c:v>
                </c:pt>
                <c:pt idx="2">
                  <c:v>Ұрпақты болу жасындағы әйелдер</c:v>
                </c:pt>
                <c:pt idx="3">
                  <c:v>Жасөспірімдер </c:v>
                </c:pt>
                <c:pt idx="4">
                  <c:v>Балалар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30152</c:v>
                </c:pt>
                <c:pt idx="1">
                  <c:v>18934</c:v>
                </c:pt>
                <c:pt idx="2">
                  <c:v>6635</c:v>
                </c:pt>
                <c:pt idx="3">
                  <c:v>1268</c:v>
                </c:pt>
                <c:pt idx="4">
                  <c:v>10402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344128"/>
        <c:axId val="33345920"/>
        <c:axId val="0"/>
      </c:bar3DChart>
      <c:catAx>
        <c:axId val="333441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345920"/>
        <c:crosses val="autoZero"/>
        <c:auto val="1"/>
        <c:lblAlgn val="ctr"/>
        <c:lblOffset val="100"/>
        <c:noMultiLvlLbl val="0"/>
      </c:catAx>
      <c:valAx>
        <c:axId val="33345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3344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Лист1!$A$41:$C$41</c:f>
              <c:strCache>
                <c:ptCount val="3"/>
                <c:pt idx="0">
                  <c:v>1 -2 сатысы </c:v>
                </c:pt>
                <c:pt idx="1">
                  <c:v>3 сатысы</c:v>
                </c:pt>
                <c:pt idx="2">
                  <c:v>4 сатысы </c:v>
                </c:pt>
              </c:strCache>
            </c:strRef>
          </c:cat>
          <c:val>
            <c:numRef>
              <c:f>Лист1!$A$42:$C$42</c:f>
              <c:numCache>
                <c:formatCode>General</c:formatCode>
                <c:ptCount val="3"/>
                <c:pt idx="0">
                  <c:v>17</c:v>
                </c:pt>
                <c:pt idx="1">
                  <c:v>16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75308641975339E-2"/>
          <c:y val="5.1131517306382226E-2"/>
          <c:w val="0.96604938271604934"/>
          <c:h val="0.746494162770514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Лист1!$A$51</c:f>
              <c:strCache>
                <c:ptCount val="1"/>
                <c:pt idx="0">
                  <c:v>жоспар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031292400447169E-2"/>
                  <c:y val="1.3888888888888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87528266964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3562810936611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0250339203576E-2"/>
                  <c:y val="1.3888888888888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68126978687533E-2"/>
                  <c:y val="1.3888888888888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3625395737505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Лист1!$B$50:$H$50</c:f>
              <c:strCache>
                <c:ptCount val="7"/>
                <c:pt idx="0">
                  <c:v>Жүрек қан тамыр жүйесі</c:v>
                </c:pt>
                <c:pt idx="1">
                  <c:v>Кант диабеті</c:v>
                </c:pt>
                <c:pt idx="2">
                  <c:v>Глаукома</c:v>
                </c:pt>
                <c:pt idx="3">
                  <c:v>Жатыр мойны қатерлі ісігі </c:v>
                </c:pt>
                <c:pt idx="4">
                  <c:v>Тік ішек қатерлі ісігі </c:v>
                </c:pt>
                <c:pt idx="5">
                  <c:v>Сүт безі қатерлі ісігі</c:v>
                </c:pt>
                <c:pt idx="6">
                  <c:v>Балалар </c:v>
                </c:pt>
              </c:strCache>
            </c:strRef>
          </c:cat>
          <c:val>
            <c:numRef>
              <c:f>Лист1!$B$51:$H$51</c:f>
              <c:numCache>
                <c:formatCode>General</c:formatCode>
                <c:ptCount val="7"/>
                <c:pt idx="0">
                  <c:v>3871</c:v>
                </c:pt>
                <c:pt idx="1">
                  <c:v>4327</c:v>
                </c:pt>
                <c:pt idx="2">
                  <c:v>4413</c:v>
                </c:pt>
                <c:pt idx="3">
                  <c:v>1290</c:v>
                </c:pt>
                <c:pt idx="4">
                  <c:v>1968</c:v>
                </c:pt>
                <c:pt idx="5">
                  <c:v>1968</c:v>
                </c:pt>
                <c:pt idx="6">
                  <c:v>11214</c:v>
                </c:pt>
              </c:numCache>
            </c:numRef>
          </c:val>
        </c:ser>
        <c:ser>
          <c:idx val="1"/>
          <c:order val="1"/>
          <c:tx>
            <c:strRef>
              <c:f>Лист1!$A$52</c:f>
              <c:strCache>
                <c:ptCount val="1"/>
                <c:pt idx="0">
                  <c:v>орындалысы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46913580246913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31292400447169E-2"/>
                  <c:y val="-9.2592592592593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75056533929475E-3"/>
                  <c:y val="-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00250339203576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Лист1!$B$50:$H$50</c:f>
              <c:strCache>
                <c:ptCount val="7"/>
                <c:pt idx="0">
                  <c:v>Жүрек қан тамыр жүйесі</c:v>
                </c:pt>
                <c:pt idx="1">
                  <c:v>Кант диабеті</c:v>
                </c:pt>
                <c:pt idx="2">
                  <c:v>Глаукома</c:v>
                </c:pt>
                <c:pt idx="3">
                  <c:v>Жатыр мойны қатерлі ісігі </c:v>
                </c:pt>
                <c:pt idx="4">
                  <c:v>Тік ішек қатерлі ісігі </c:v>
                </c:pt>
                <c:pt idx="5">
                  <c:v>Сүт безі қатерлі ісігі</c:v>
                </c:pt>
                <c:pt idx="6">
                  <c:v>Балалар </c:v>
                </c:pt>
              </c:strCache>
            </c:strRef>
          </c:cat>
          <c:val>
            <c:numRef>
              <c:f>Лист1!$B$52:$H$52</c:f>
              <c:numCache>
                <c:formatCode>General</c:formatCode>
                <c:ptCount val="7"/>
                <c:pt idx="0">
                  <c:v>3755</c:v>
                </c:pt>
                <c:pt idx="1">
                  <c:v>3930</c:v>
                </c:pt>
                <c:pt idx="2">
                  <c:v>3960</c:v>
                </c:pt>
                <c:pt idx="3">
                  <c:v>1163</c:v>
                </c:pt>
                <c:pt idx="4">
                  <c:v>2280</c:v>
                </c:pt>
                <c:pt idx="5">
                  <c:v>1870</c:v>
                </c:pt>
                <c:pt idx="6">
                  <c:v>10391</c:v>
                </c:pt>
              </c:numCache>
            </c:numRef>
          </c:val>
        </c:ser>
        <c:ser>
          <c:idx val="2"/>
          <c:order val="2"/>
          <c:tx>
            <c:strRef>
              <c:f>Лист1!$A$53</c:f>
              <c:strCache>
                <c:ptCount val="1"/>
                <c:pt idx="0">
                  <c:v>"Д" есеп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5002261357176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8356281093661185E-2"/>
                  <c:y val="-1.388888888888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Лист1!$B$50:$H$50</c:f>
              <c:strCache>
                <c:ptCount val="7"/>
                <c:pt idx="0">
                  <c:v>Жүрек қан тамыр жүйесі</c:v>
                </c:pt>
                <c:pt idx="1">
                  <c:v>Кант диабеті</c:v>
                </c:pt>
                <c:pt idx="2">
                  <c:v>Глаукома</c:v>
                </c:pt>
                <c:pt idx="3">
                  <c:v>Жатыр мойны қатерлі ісігі </c:v>
                </c:pt>
                <c:pt idx="4">
                  <c:v>Тік ішек қатерлі ісігі </c:v>
                </c:pt>
                <c:pt idx="5">
                  <c:v>Сүт безі қатерлі ісігі</c:v>
                </c:pt>
                <c:pt idx="6">
                  <c:v>Балалар </c:v>
                </c:pt>
              </c:strCache>
            </c:strRef>
          </c:cat>
          <c:val>
            <c:numRef>
              <c:f>Лист1!$B$53:$H$53</c:f>
              <c:numCache>
                <c:formatCode>General</c:formatCode>
                <c:ptCount val="7"/>
                <c:pt idx="0">
                  <c:v>198</c:v>
                </c:pt>
                <c:pt idx="1">
                  <c:v>22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2955392"/>
        <c:axId val="40194816"/>
        <c:axId val="0"/>
      </c:bar3DChart>
      <c:catAx>
        <c:axId val="329553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194816"/>
        <c:crosses val="autoZero"/>
        <c:auto val="1"/>
        <c:lblAlgn val="ctr"/>
        <c:lblOffset val="100"/>
        <c:noMultiLvlLbl val="0"/>
      </c:catAx>
      <c:valAx>
        <c:axId val="40194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955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543501506756132"/>
          <c:y val="1.8571984861634628E-2"/>
          <c:w val="0.65048799455623607"/>
          <c:h val="7.6581525997414274E-2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0" i="0" u="none" strike="noStrike" baseline="0"/>
              <a:t>КЕАҚ "ӘМСҚ"</a:t>
            </a:r>
            <a:r>
              <a:rPr lang="ru-RU" sz="1800" b="1" i="0" u="none" strike="noStrike" baseline="0"/>
              <a:t>  мен </a:t>
            </a:r>
            <a:r>
              <a:rPr lang="ru-RU" sz="1800" b="0" i="0" u="none" strike="noStrike" baseline="0"/>
              <a:t>АО ДСБ</a:t>
            </a:r>
            <a:r>
              <a:rPr lang="ru-RU" sz="1800" b="1" i="0" u="none" strike="noStrike" baseline="0"/>
              <a:t> </a:t>
            </a:r>
            <a:endParaRPr lang="ru-RU"/>
          </a:p>
        </c:rich>
      </c:tx>
      <c:layout/>
      <c:overlay val="0"/>
    </c:title>
    <c:autoTitleDeleted val="0"/>
    <c:plotArea>
      <c:layout/>
      <c:pieChart>
        <c:varyColors val="1"/>
        <c:ser>
          <c:idx val="1"/>
          <c:order val="1"/>
          <c:cat>
            <c:strRef>
              <c:f>Лист1!$A$77:$A$86</c:f>
              <c:strCache>
                <c:ptCount val="10"/>
                <c:pt idx="0">
                  <c:v>енбек ақы </c:v>
                </c:pt>
                <c:pt idx="1">
                  <c:v>әлеуметтік салық</c:v>
                </c:pt>
                <c:pt idx="2">
                  <c:v>тамақтану қызметі</c:v>
                </c:pt>
                <c:pt idx="3">
                  <c:v>дәрі дәрмекке</c:v>
                </c:pt>
                <c:pt idx="4">
                  <c:v>жанар жағар май </c:v>
                </c:pt>
                <c:pt idx="5">
                  <c:v>тауарларға</c:v>
                </c:pt>
                <c:pt idx="6">
                  <c:v>коммуналдық қызмет</c:v>
                </c:pt>
                <c:pt idx="7">
                  <c:v>телефон, интернет жүйесі</c:v>
                </c:pt>
                <c:pt idx="8">
                  <c:v>іс сапар шығындары</c:v>
                </c:pt>
                <c:pt idx="9">
                  <c:v>өзгеде шығындар </c:v>
                </c:pt>
              </c:strCache>
            </c:strRef>
          </c:cat>
          <c:val>
            <c:numRef>
              <c:f>Лист1!$B$77:$B$86</c:f>
              <c:numCache>
                <c:formatCode>0.00%</c:formatCode>
                <c:ptCount val="10"/>
                <c:pt idx="0">
                  <c:v>0.59799999999999998</c:v>
                </c:pt>
                <c:pt idx="1">
                  <c:v>6.0000000000000032E-2</c:v>
                </c:pt>
                <c:pt idx="2">
                  <c:v>6.0000000000000079E-3</c:v>
                </c:pt>
                <c:pt idx="3">
                  <c:v>9.5000000000000043E-2</c:v>
                </c:pt>
                <c:pt idx="4">
                  <c:v>2.3E-2</c:v>
                </c:pt>
                <c:pt idx="5">
                  <c:v>1.2E-2</c:v>
                </c:pt>
                <c:pt idx="6">
                  <c:v>5.5999999999999994E-2</c:v>
                </c:pt>
                <c:pt idx="7">
                  <c:v>7.000000000000008E-3</c:v>
                </c:pt>
                <c:pt idx="8">
                  <c:v>1.3999999999999999E-2</c:v>
                </c:pt>
                <c:pt idx="9">
                  <c:v>0.129</c:v>
                </c:pt>
              </c:numCache>
            </c:numRef>
          </c:val>
        </c:ser>
        <c:ser>
          <c:idx val="0"/>
          <c:order val="0"/>
          <c:cat>
            <c:strRef>
              <c:f>Лист1!$A$77:$A$86</c:f>
              <c:strCache>
                <c:ptCount val="10"/>
                <c:pt idx="0">
                  <c:v>енбек ақы </c:v>
                </c:pt>
                <c:pt idx="1">
                  <c:v>әлеуметтік салық</c:v>
                </c:pt>
                <c:pt idx="2">
                  <c:v>тамақтану қызметі</c:v>
                </c:pt>
                <c:pt idx="3">
                  <c:v>дәрі дәрмекке</c:v>
                </c:pt>
                <c:pt idx="4">
                  <c:v>жанар жағар май </c:v>
                </c:pt>
                <c:pt idx="5">
                  <c:v>тауарларға</c:v>
                </c:pt>
                <c:pt idx="6">
                  <c:v>коммуналдық қызмет</c:v>
                </c:pt>
                <c:pt idx="7">
                  <c:v>телефон, интернет жүйесі</c:v>
                </c:pt>
                <c:pt idx="8">
                  <c:v>іс сапар шығындары</c:v>
                </c:pt>
                <c:pt idx="9">
                  <c:v>өзгеде шығындар </c:v>
                </c:pt>
              </c:strCache>
            </c:strRef>
          </c:cat>
          <c:val>
            <c:numRef>
              <c:f>Лист1!$B$77:$B$86</c:f>
              <c:numCache>
                <c:formatCode>0.00%</c:formatCode>
                <c:ptCount val="10"/>
                <c:pt idx="0">
                  <c:v>0.59799999999999998</c:v>
                </c:pt>
                <c:pt idx="1">
                  <c:v>6.0000000000000032E-2</c:v>
                </c:pt>
                <c:pt idx="2">
                  <c:v>6.0000000000000079E-3</c:v>
                </c:pt>
                <c:pt idx="3">
                  <c:v>9.5000000000000043E-2</c:v>
                </c:pt>
                <c:pt idx="4">
                  <c:v>2.3E-2</c:v>
                </c:pt>
                <c:pt idx="5">
                  <c:v>1.2E-2</c:v>
                </c:pt>
                <c:pt idx="6">
                  <c:v>5.5999999999999994E-2</c:v>
                </c:pt>
                <c:pt idx="7">
                  <c:v>7.000000000000008E-3</c:v>
                </c:pt>
                <c:pt idx="8">
                  <c:v>1.3999999999999999E-2</c:v>
                </c:pt>
                <c:pt idx="9">
                  <c:v>0.129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Ақылы қызмет жұмсалуы</a:t>
            </a:r>
          </a:p>
        </c:rich>
      </c:tx>
      <c:layout>
        <c:manualLayout>
          <c:xMode val="edge"/>
          <c:yMode val="edge"/>
          <c:x val="0.30510993238045142"/>
          <c:y val="6.986822472919032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cat>
            <c:strRef>
              <c:f>Лист1!$A$88:$A$92</c:f>
              <c:strCache>
                <c:ptCount val="5"/>
                <c:pt idx="0">
                  <c:v>енбек ақы </c:v>
                </c:pt>
                <c:pt idx="1">
                  <c:v>әлеуметтік салық</c:v>
                </c:pt>
                <c:pt idx="2">
                  <c:v>дәрі дәрмекке</c:v>
                </c:pt>
                <c:pt idx="3">
                  <c:v>өзге тауарларға</c:v>
                </c:pt>
                <c:pt idx="4">
                  <c:v>өзгеде қызметтерге </c:v>
                </c:pt>
              </c:strCache>
            </c:strRef>
          </c:cat>
          <c:val>
            <c:numRef>
              <c:f>Лист1!$B$88:$B$92</c:f>
              <c:numCache>
                <c:formatCode>0.00%</c:formatCode>
                <c:ptCount val="5"/>
                <c:pt idx="0">
                  <c:v>0.44500000000000001</c:v>
                </c:pt>
                <c:pt idx="1">
                  <c:v>6.7000000000000004E-2</c:v>
                </c:pt>
                <c:pt idx="2">
                  <c:v>0.1090000000000001</c:v>
                </c:pt>
                <c:pt idx="3">
                  <c:v>0.18100000000000022</c:v>
                </c:pt>
                <c:pt idx="4">
                  <c:v>0.19800000000000001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kk-KZ" dirty="0" smtClean="0"/>
              <a:t>Қызметкерлер</a:t>
            </a:r>
            <a:r>
              <a:rPr lang="kk-KZ" baseline="0" dirty="0" smtClean="0"/>
              <a:t> 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6706115426724492E-2"/>
                  <c:y val="-1.43263367279541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9219985489112493E-3"/>
                  <c:y val="-2.02541229538833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6402657577811481E-2"/>
                  <c:y val="-5.86631312433120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C00000"/>
                    </a:solidFill>
                    <a:latin typeface="Brush Script MT" pitchFamily="66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Лист1!$A$26:$A$30</c:f>
              <c:strCache>
                <c:ptCount val="5"/>
                <c:pt idx="0">
                  <c:v>дәрігерлер </c:v>
                </c:pt>
                <c:pt idx="1">
                  <c:v>медбикелер </c:v>
                </c:pt>
                <c:pt idx="2">
                  <c:v>психолог </c:v>
                </c:pt>
                <c:pt idx="3">
                  <c:v>әлеуметтік қызметкер</c:v>
                </c:pt>
                <c:pt idx="4">
                  <c:v>басқалары </c:v>
                </c:pt>
              </c:strCache>
            </c:strRef>
          </c:cat>
          <c:val>
            <c:numRef>
              <c:f>Лист1!$B$26:$B$30</c:f>
              <c:numCache>
                <c:formatCode>General</c:formatCode>
                <c:ptCount val="5"/>
                <c:pt idx="0">
                  <c:v>51</c:v>
                </c:pt>
                <c:pt idx="1">
                  <c:v>197</c:v>
                </c:pt>
                <c:pt idx="2">
                  <c:v>3</c:v>
                </c:pt>
                <c:pt idx="3">
                  <c:v>10</c:v>
                </c:pt>
                <c:pt idx="4">
                  <c:v>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дәрігерлер</a:t>
            </a:r>
            <a:r>
              <a:rPr lang="ru-RU" dirty="0"/>
              <a:t>  </a:t>
            </a:r>
          </a:p>
        </c:rich>
      </c:tx>
      <c:layout>
        <c:manualLayout>
          <c:xMode val="edge"/>
          <c:yMode val="edge"/>
          <c:x val="0.2168915929419149"/>
          <c:y val="0.10620353948907599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rgbClr val="C00000"/>
                        </a:solidFill>
                      </a:rPr>
                      <a:t>10,2%</a:t>
                    </a:r>
                    <a:endParaRPr lang="ru-RU" sz="1600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kk-KZ" sz="1600" smtClean="0">
                        <a:solidFill>
                          <a:srgbClr val="C00000"/>
                        </a:solidFill>
                      </a:rPr>
                      <a:t>24,4</a:t>
                    </a:r>
                    <a:r>
                      <a:rPr lang="en-US" sz="1600" smtClean="0">
                        <a:solidFill>
                          <a:srgbClr val="C00000"/>
                        </a:solidFill>
                        <a:latin typeface="Brush Script MT" pitchFamily="66" charset="0"/>
                      </a:rPr>
                      <a:t>%</a:t>
                    </a:r>
                    <a:endParaRPr lang="en-US" sz="1600">
                      <a:solidFill>
                        <a:srgbClr val="C00000"/>
                      </a:solidFill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smtClean="0">
                        <a:solidFill>
                          <a:srgbClr val="C00000"/>
                        </a:solidFill>
                        <a:latin typeface="Brush Script MT" pitchFamily="66" charset="0"/>
                      </a:rPr>
                      <a:t>1</a:t>
                    </a:r>
                    <a:r>
                      <a:rPr lang="kk-KZ" sz="1600" smtClean="0">
                        <a:solidFill>
                          <a:srgbClr val="C00000"/>
                        </a:solidFill>
                      </a:rPr>
                      <a:t>5</a:t>
                    </a:r>
                    <a:r>
                      <a:rPr lang="en-US" sz="1600" smtClean="0">
                        <a:solidFill>
                          <a:srgbClr val="C00000"/>
                        </a:solidFill>
                        <a:latin typeface="Brush Script MT" pitchFamily="66" charset="0"/>
                      </a:rPr>
                      <a:t>%</a:t>
                    </a:r>
                    <a:endParaRPr lang="en-US" sz="1600">
                      <a:solidFill>
                        <a:srgbClr val="C00000"/>
                      </a:solidFill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kk-KZ" sz="1600" smtClean="0">
                        <a:solidFill>
                          <a:srgbClr val="C00000"/>
                        </a:solidFill>
                      </a:rPr>
                      <a:t>50,4</a:t>
                    </a:r>
                    <a:r>
                      <a:rPr lang="en-US" sz="1600" smtClean="0">
                        <a:solidFill>
                          <a:srgbClr val="C00000"/>
                        </a:solidFill>
                        <a:latin typeface="Brush Script MT" pitchFamily="66" charset="0"/>
                      </a:rPr>
                      <a:t>%</a:t>
                    </a:r>
                    <a:endParaRPr lang="en-US" sz="1600">
                      <a:solidFill>
                        <a:srgbClr val="C00000"/>
                      </a:solidFill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kk-KZ" sz="1600" smtClean="0">
                        <a:solidFill>
                          <a:srgbClr val="C00000"/>
                        </a:solidFill>
                      </a:rPr>
                      <a:t>31</a:t>
                    </a:r>
                    <a:r>
                      <a:rPr lang="en-US" sz="1600" smtClean="0">
                        <a:solidFill>
                          <a:srgbClr val="C00000"/>
                        </a:solidFill>
                        <a:latin typeface="Brush Script MT" pitchFamily="66" charset="0"/>
                      </a:rPr>
                      <a:t>%</a:t>
                    </a:r>
                    <a:endParaRPr lang="en-US" sz="1600">
                      <a:solidFill>
                        <a:srgbClr val="C00000"/>
                      </a:solidFill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rgbClr val="C00000"/>
                    </a:solidFill>
                    <a:latin typeface="Brush Script MT" pitchFamily="66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Лист1!$A$12:$A$16</c:f>
              <c:strCache>
                <c:ptCount val="5"/>
                <c:pt idx="0">
                  <c:v>зейнет жасындағылар </c:v>
                </c:pt>
                <c:pt idx="1">
                  <c:v>3 жылға дейінгі еңбек өтілімі </c:v>
                </c:pt>
                <c:pt idx="2">
                  <c:v>3 - 10жыл еңбек өтілімі </c:v>
                </c:pt>
                <c:pt idx="3">
                  <c:v>10-25 жыл еңбек өтілімі</c:v>
                </c:pt>
                <c:pt idx="4">
                  <c:v>санаттылығы </c:v>
                </c:pt>
              </c:strCache>
            </c:strRef>
          </c:cat>
          <c:val>
            <c:numRef>
              <c:f>Лист1!$B$12:$B$16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8</c:v>
                </c:pt>
                <c:pt idx="3">
                  <c:v>18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>
                        <a:latin typeface="Brush Script MT" pitchFamily="66" charset="0"/>
                      </a:rPr>
                      <a:t>20</a:t>
                    </a:r>
                    <a:r>
                      <a:rPr lang="kk-KZ" sz="1800" smtClean="0"/>
                      <a:t>,3</a:t>
                    </a:r>
                    <a:r>
                      <a:rPr lang="en-US" sz="1800" smtClean="0">
                        <a:latin typeface="Brush Script MT" pitchFamily="66" charset="0"/>
                      </a:rPr>
                      <a:t>%</a:t>
                    </a:r>
                    <a:endParaRPr lang="en-US" sz="1800"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smtClean="0">
                        <a:latin typeface="Brush Script MT" pitchFamily="66" charset="0"/>
                      </a:rPr>
                      <a:t>18</a:t>
                    </a:r>
                    <a:r>
                      <a:rPr lang="kk-KZ" sz="1800" smtClean="0"/>
                      <a:t>,2</a:t>
                    </a:r>
                    <a:r>
                      <a:rPr lang="en-US" sz="1800" smtClean="0">
                        <a:latin typeface="Brush Script MT" pitchFamily="66" charset="0"/>
                      </a:rPr>
                      <a:t>%</a:t>
                    </a:r>
                    <a:endParaRPr lang="en-US" sz="1800">
                      <a:latin typeface="Brush Script MT" pitchFamily="66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>
                    <a:latin typeface="Brush Script MT" pitchFamily="66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Лист1!$A$19:$A$23</c:f>
              <c:strCache>
                <c:ptCount val="5"/>
                <c:pt idx="0">
                  <c:v>санаттылығы </c:v>
                </c:pt>
                <c:pt idx="1">
                  <c:v>зейнет жасындағылар </c:v>
                </c:pt>
                <c:pt idx="2">
                  <c:v>3 жылға дейінгі еңбек өтілімі </c:v>
                </c:pt>
                <c:pt idx="3">
                  <c:v>3 - 10жыл еңбек өтілімі </c:v>
                </c:pt>
                <c:pt idx="4">
                  <c:v>10-25 жыл еңбек өтілімі</c:v>
                </c:pt>
              </c:strCache>
            </c:strRef>
          </c:cat>
          <c:val>
            <c:numRef>
              <c:f>Лист1!$B$19:$B$23</c:f>
              <c:numCache>
                <c:formatCode>General</c:formatCode>
                <c:ptCount val="5"/>
                <c:pt idx="0">
                  <c:v>50</c:v>
                </c:pt>
                <c:pt idx="1">
                  <c:v>14</c:v>
                </c:pt>
                <c:pt idx="2">
                  <c:v>45</c:v>
                </c:pt>
                <c:pt idx="3">
                  <c:v>52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8549978738691253"/>
          <c:w val="0.76905788606844205"/>
          <c:h val="0.4116089678734303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9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Лист1!$A$47:$A$57</c:f>
              <c:strCache>
                <c:ptCount val="11"/>
                <c:pt idx="0">
                  <c:v>тыныс жолдары аурулары </c:v>
                </c:pt>
                <c:pt idx="1">
                  <c:v>жүрек қан тамыр аурулары  </c:v>
                </c:pt>
                <c:pt idx="2">
                  <c:v>көз аурулары  </c:v>
                </c:pt>
                <c:pt idx="4">
                  <c:v>тыныс жолы аурулары  </c:v>
                </c:pt>
                <c:pt idx="5">
                  <c:v>көз аурулары  </c:v>
                </c:pt>
                <c:pt idx="6">
                  <c:v>қан аурулары  </c:v>
                </c:pt>
                <c:pt idx="8">
                  <c:v>тыныс жолы аурулары </c:v>
                </c:pt>
                <c:pt idx="9">
                  <c:v>көз аурулары </c:v>
                </c:pt>
                <c:pt idx="10">
                  <c:v>қан аурулары </c:v>
                </c:pt>
              </c:strCache>
            </c:strRef>
          </c:cat>
          <c:val>
            <c:numRef>
              <c:f>Лист1!$B$47:$B$57</c:f>
              <c:numCache>
                <c:formatCode>General</c:formatCode>
                <c:ptCount val="11"/>
                <c:pt idx="0">
                  <c:v>991</c:v>
                </c:pt>
                <c:pt idx="1">
                  <c:v>517</c:v>
                </c:pt>
                <c:pt idx="2">
                  <c:v>336</c:v>
                </c:pt>
                <c:pt idx="4">
                  <c:v>210</c:v>
                </c:pt>
                <c:pt idx="5">
                  <c:v>54</c:v>
                </c:pt>
                <c:pt idx="6">
                  <c:v>29</c:v>
                </c:pt>
                <c:pt idx="8">
                  <c:v>2228</c:v>
                </c:pt>
                <c:pt idx="9">
                  <c:v>399</c:v>
                </c:pt>
                <c:pt idx="10">
                  <c:v>239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6737408"/>
        <c:axId val="36738944"/>
        <c:axId val="0"/>
      </c:bar3DChart>
      <c:catAx>
        <c:axId val="36737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738944"/>
        <c:crosses val="autoZero"/>
        <c:auto val="1"/>
        <c:lblAlgn val="ctr"/>
        <c:lblOffset val="100"/>
        <c:noMultiLvlLbl val="0"/>
      </c:catAx>
      <c:valAx>
        <c:axId val="36738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673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7030A0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414150332156163E-2"/>
          <c:y val="4.2761688790412998E-2"/>
          <c:w val="0.90880422510704717"/>
          <c:h val="0.724093359069492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Лист1!$A$59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9364523882847742E-3"/>
                  <c:y val="-8.154920370734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745809553139046E-3"/>
                  <c:y val="-6.5239362965873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7460195254226443E-2"/>
                  <c:y val="-1.1695870528862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1745809553139046E-3"/>
                  <c:y val="-4.5746202679305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Лист1!$B$58:$H$58</c:f>
              <c:strCache>
                <c:ptCount val="7"/>
                <c:pt idx="0">
                  <c:v>алмалы</c:v>
                </c:pt>
                <c:pt idx="1">
                  <c:v>береке </c:v>
                </c:pt>
                <c:pt idx="2">
                  <c:v>Алга</c:v>
                </c:pt>
                <c:pt idx="3">
                  <c:v>Таңдай</c:v>
                </c:pt>
                <c:pt idx="4">
                  <c:v>Сарытоғай</c:v>
                </c:pt>
                <c:pt idx="5">
                  <c:v>Махамбет</c:v>
                </c:pt>
                <c:pt idx="6">
                  <c:v>Есбол</c:v>
                </c:pt>
              </c:strCache>
            </c:strRef>
          </c:cat>
          <c:val>
            <c:numRef>
              <c:f>Лист1!$B$59:$H$59</c:f>
              <c:numCache>
                <c:formatCode>General</c:formatCode>
                <c:ptCount val="7"/>
                <c:pt idx="0">
                  <c:v>2</c:v>
                </c:pt>
                <c:pt idx="2">
                  <c:v>1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Лист1!$A$60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06668719736E-2"/>
                  <c:y val="-4.2884858605827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5123528039391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491619106278083E-3"/>
                  <c:y val="-6.5239362965873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634776209540389E-2"/>
                  <c:y val="-4.678348211544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3491619106276938E-3"/>
                  <c:y val="-4.0774601853671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Лист1!$B$58:$H$58</c:f>
              <c:strCache>
                <c:ptCount val="7"/>
                <c:pt idx="0">
                  <c:v>алмалы</c:v>
                </c:pt>
                <c:pt idx="1">
                  <c:v>береке </c:v>
                </c:pt>
                <c:pt idx="2">
                  <c:v>Алга</c:v>
                </c:pt>
                <c:pt idx="3">
                  <c:v>Таңдай</c:v>
                </c:pt>
                <c:pt idx="4">
                  <c:v>Сарытоғай</c:v>
                </c:pt>
                <c:pt idx="5">
                  <c:v>Махамбет</c:v>
                </c:pt>
                <c:pt idx="6">
                  <c:v>Есбол</c:v>
                </c:pt>
              </c:strCache>
            </c:strRef>
          </c:cat>
          <c:val>
            <c:numRef>
              <c:f>Лист1!$B$60:$H$60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801536"/>
        <c:axId val="36819712"/>
        <c:axId val="0"/>
      </c:bar3DChart>
      <c:catAx>
        <c:axId val="36801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6819712"/>
        <c:crosses val="autoZero"/>
        <c:auto val="1"/>
        <c:lblAlgn val="ctr"/>
        <c:lblOffset val="100"/>
        <c:noMultiLvlLbl val="0"/>
      </c:catAx>
      <c:valAx>
        <c:axId val="36819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68015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91969260057676"/>
          <c:y val="7.000100170675419E-2"/>
          <c:w val="0.24080307399423279"/>
          <c:h val="0.1267393417759238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796505598121597E-2"/>
          <c:w val="0.95376947547713964"/>
          <c:h val="0.6395093334911845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Лист1!$B$83:$J$83</c:f>
              <c:strCache>
                <c:ptCount val="9"/>
                <c:pt idx="0">
                  <c:v>ҰБЖ</c:v>
                </c:pt>
                <c:pt idx="1">
                  <c:v>ЭГА</c:v>
                </c:pt>
                <c:pt idx="2">
                  <c:v>контрацепция </c:v>
                </c:pt>
                <c:pt idx="3">
                  <c:v>2 В </c:v>
                </c:pt>
                <c:pt idx="4">
                  <c:v>2 В контрацепция </c:v>
                </c:pt>
                <c:pt idx="5">
                  <c:v>5 В</c:v>
                </c:pt>
                <c:pt idx="6">
                  <c:v>5В котрацепция</c:v>
                </c:pt>
                <c:pt idx="7">
                  <c:v>ЖІК </c:v>
                </c:pt>
                <c:pt idx="8">
                  <c:v>virgo</c:v>
                </c:pt>
              </c:strCache>
            </c:strRef>
          </c:cat>
          <c:val>
            <c:numRef>
              <c:f>Лист1!$B$84:$J$84</c:f>
              <c:numCache>
                <c:formatCode>General</c:formatCode>
                <c:ptCount val="9"/>
                <c:pt idx="0">
                  <c:v>6695</c:v>
                </c:pt>
                <c:pt idx="1">
                  <c:v>1669</c:v>
                </c:pt>
                <c:pt idx="2">
                  <c:v>903</c:v>
                </c:pt>
                <c:pt idx="3">
                  <c:v>68</c:v>
                </c:pt>
                <c:pt idx="4">
                  <c:v>43</c:v>
                </c:pt>
                <c:pt idx="5">
                  <c:v>362</c:v>
                </c:pt>
                <c:pt idx="6">
                  <c:v>155</c:v>
                </c:pt>
                <c:pt idx="7">
                  <c:v>28</c:v>
                </c:pt>
                <c:pt idx="8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359616"/>
        <c:axId val="37361152"/>
        <c:axId val="0"/>
      </c:bar3DChart>
      <c:catAx>
        <c:axId val="373596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361152"/>
        <c:crosses val="autoZero"/>
        <c:auto val="1"/>
        <c:lblAlgn val="ctr"/>
        <c:lblOffset val="100"/>
        <c:noMultiLvlLbl val="0"/>
      </c:catAx>
      <c:valAx>
        <c:axId val="37361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7359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жүрек қан</a:t>
            </a:r>
            <a:r>
              <a:rPr lang="ru-RU" baseline="0"/>
              <a:t> тамыр жүйесі</a:t>
            </a:r>
            <a:endParaRPr lang="ru-RU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аурушаңдық</c:v>
                </c:pt>
                <c:pt idx="1">
                  <c:v>өлім көрсеткіші</c:v>
                </c:pt>
                <c:pt idx="2">
                  <c:v>"Д" есепке алынғандар</c:v>
                </c:pt>
                <c:pt idx="3">
                  <c:v>коронарография</c:v>
                </c:pt>
                <c:pt idx="4">
                  <c:v>АКШ</c:v>
                </c:pt>
                <c:pt idx="5">
                  <c:v>Стент салу</c:v>
                </c:pt>
                <c:pt idx="6">
                  <c:v>жоспарлы ем</c:v>
                </c:pt>
                <c:pt idx="7">
                  <c:v>жедел жатқызылғандар</c:v>
                </c:pt>
                <c:pt idx="8">
                  <c:v>квотамен емделгендер</c:v>
                </c:pt>
                <c:pt idx="9">
                  <c:v>алғашқы мүгедектік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1527</c:v>
                </c:pt>
                <c:pt idx="1">
                  <c:v>58</c:v>
                </c:pt>
                <c:pt idx="2">
                  <c:v>84</c:v>
                </c:pt>
                <c:pt idx="3">
                  <c:v>1</c:v>
                </c:pt>
                <c:pt idx="4">
                  <c:v>1</c:v>
                </c:pt>
                <c:pt idx="5">
                  <c:v>14</c:v>
                </c:pt>
                <c:pt idx="6">
                  <c:v>31</c:v>
                </c:pt>
                <c:pt idx="7">
                  <c:v>15</c:v>
                </c:pt>
                <c:pt idx="8">
                  <c:v>11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66666666666664E-2"/>
                  <c:y val="-1.8518518518518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00451974747949E-2"/>
                  <c:y val="-2.7086226158162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845797860058825E-2"/>
                  <c:y val="-2.804384168209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6061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62962962962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333333333333367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555555555555558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6009566307139896E-3"/>
                  <c:y val="-3.171581854271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335382482200518E-2"/>
                  <c:y val="-3.389787329440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845797860058825E-2"/>
                  <c:y val="-3.4855220653817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аурушаңдық</c:v>
                </c:pt>
                <c:pt idx="1">
                  <c:v>өлім көрсеткіші</c:v>
                </c:pt>
                <c:pt idx="2">
                  <c:v>"Д" есепке алынғандар</c:v>
                </c:pt>
                <c:pt idx="3">
                  <c:v>коронарография</c:v>
                </c:pt>
                <c:pt idx="4">
                  <c:v>АКШ</c:v>
                </c:pt>
                <c:pt idx="5">
                  <c:v>Стент салу</c:v>
                </c:pt>
                <c:pt idx="6">
                  <c:v>жоспарлы ем</c:v>
                </c:pt>
                <c:pt idx="7">
                  <c:v>жедел жатқызылғандар</c:v>
                </c:pt>
                <c:pt idx="8">
                  <c:v>квотамен емделгендер</c:v>
                </c:pt>
                <c:pt idx="9">
                  <c:v>алғашқы мүгедектік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1712</c:v>
                </c:pt>
                <c:pt idx="1">
                  <c:v>38</c:v>
                </c:pt>
                <c:pt idx="2">
                  <c:v>142</c:v>
                </c:pt>
                <c:pt idx="3">
                  <c:v>1</c:v>
                </c:pt>
                <c:pt idx="4">
                  <c:v>2</c:v>
                </c:pt>
                <c:pt idx="5">
                  <c:v>9</c:v>
                </c:pt>
                <c:pt idx="6">
                  <c:v>46</c:v>
                </c:pt>
                <c:pt idx="7">
                  <c:v>19</c:v>
                </c:pt>
                <c:pt idx="8">
                  <c:v>13</c:v>
                </c:pt>
                <c:pt idx="9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3065216"/>
        <c:axId val="33087488"/>
        <c:axId val="0"/>
      </c:bar3DChart>
      <c:catAx>
        <c:axId val="330652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3087488"/>
        <c:crosses val="autoZero"/>
        <c:auto val="1"/>
        <c:lblAlgn val="ctr"/>
        <c:lblOffset val="100"/>
        <c:noMultiLvlLbl val="0"/>
      </c:catAx>
      <c:valAx>
        <c:axId val="33087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30652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Қатерлі</a:t>
            </a:r>
            <a:r>
              <a:rPr lang="ru-RU" baseline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ісікпен аурушаңдық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87380337400401"/>
          <c:y val="0.10354843505484844"/>
          <c:w val="0.86859416038564397"/>
          <c:h val="0.4153857552871991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Лист1!$B$22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33333333333333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7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973860092443105E-2"/>
                  <c:y val="-1.0256338471014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142492203374829E-2"/>
                  <c:y val="-6.26768999406347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168632110931722E-2"/>
                  <c:y val="-3.4187794903380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36340412942036E-2"/>
                  <c:y val="6.13022529301994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752948166397589E-2"/>
                  <c:y val="-9.19533793952994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Лист1!$A$23:$A$32</c:f>
              <c:strCache>
                <c:ptCount val="10"/>
                <c:pt idx="0">
                  <c:v>өкпе қатерлі ісігі</c:v>
                </c:pt>
                <c:pt idx="1">
                  <c:v>бауыр қатерлі ісігі</c:v>
                </c:pt>
                <c:pt idx="2">
                  <c:v>жатыр мойны қатерлі ісігі</c:v>
                </c:pt>
                <c:pt idx="3">
                  <c:v>сүт бездері қатерлі ісігі</c:v>
                </c:pt>
                <c:pt idx="4">
                  <c:v>сигма тәр.ішек қатерлі ісігі</c:v>
                </c:pt>
                <c:pt idx="5">
                  <c:v>аталық без қатерлі ісігі</c:v>
                </c:pt>
                <c:pt idx="6">
                  <c:v>өңеш қатерлі ісігі</c:v>
                </c:pt>
                <c:pt idx="7">
                  <c:v>ұйқы безі қатерлі ісігі</c:v>
                </c:pt>
                <c:pt idx="8">
                  <c:v>тоқ ішек қатерлі ісігі</c:v>
                </c:pt>
                <c:pt idx="9">
                  <c:v>Асқазан қатерлі ісігі</c:v>
                </c:pt>
              </c:strCache>
            </c:strRef>
          </c:cat>
          <c:val>
            <c:numRef>
              <c:f>Лист1!$B$23:$B$32</c:f>
              <c:numCache>
                <c:formatCode>General</c:formatCode>
                <c:ptCount val="10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Лист1!$C$22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77777777777891E-2"/>
                  <c:y val="-4.24377813600670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111111111111125E-2"/>
                  <c:y val="-4.6296296296296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973860092443105E-2"/>
                  <c:y val="1.0256338471014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1424922033748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168632110931722E-2"/>
                  <c:y val="-1.0256338471014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168632110931722E-2"/>
                  <c:y val="-6.26768999406347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752948166397589E-2"/>
                  <c:y val="-3.0651126465099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3333333333333367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5555555555555558E-3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5.555555555555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Лист1!$A$23:$A$32</c:f>
              <c:strCache>
                <c:ptCount val="10"/>
                <c:pt idx="0">
                  <c:v>өкпе қатерлі ісігі</c:v>
                </c:pt>
                <c:pt idx="1">
                  <c:v>бауыр қатерлі ісігі</c:v>
                </c:pt>
                <c:pt idx="2">
                  <c:v>жатыр мойны қатерлі ісігі</c:v>
                </c:pt>
                <c:pt idx="3">
                  <c:v>сүт бездері қатерлі ісігі</c:v>
                </c:pt>
                <c:pt idx="4">
                  <c:v>сигма тәр.ішек қатерлі ісігі</c:v>
                </c:pt>
                <c:pt idx="5">
                  <c:v>аталық без қатерлі ісігі</c:v>
                </c:pt>
                <c:pt idx="6">
                  <c:v>өңеш қатерлі ісігі</c:v>
                </c:pt>
                <c:pt idx="7">
                  <c:v>ұйқы безі қатерлі ісігі</c:v>
                </c:pt>
                <c:pt idx="8">
                  <c:v>тоқ ішек қатерлі ісігі</c:v>
                </c:pt>
                <c:pt idx="9">
                  <c:v>Асқазан қатерлі ісігі</c:v>
                </c:pt>
              </c:strCache>
            </c:strRef>
          </c:cat>
          <c:val>
            <c:numRef>
              <c:f>Лист1!$C$23:$C$32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38356480"/>
        <c:axId val="38358016"/>
        <c:axId val="0"/>
      </c:bar3DChart>
      <c:catAx>
        <c:axId val="38356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8358016"/>
        <c:crosses val="autoZero"/>
        <c:auto val="1"/>
        <c:lblAlgn val="ctr"/>
        <c:lblOffset val="100"/>
        <c:noMultiLvlLbl val="0"/>
      </c:catAx>
      <c:valAx>
        <c:axId val="383580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83564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0.61905</cdr:x>
      <cdr:y>0.13935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872208" cy="451533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0.64352</cdr:x>
      <cdr:y>0.08333</cdr:y>
    </cdr:from>
    <cdr:to>
      <cdr:x>1</cdr:x>
      <cdr:y>0.18166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544616" y="360040"/>
          <a:ext cx="3028991" cy="42483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0.65254</cdr:x>
      <cdr:y>0.18333</cdr:y>
    </cdr:from>
    <cdr:to>
      <cdr:x>0.9905</cdr:x>
      <cdr:y>0.28166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5544616" y="792088"/>
          <a:ext cx="2871627" cy="42483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0.6713</cdr:x>
      <cdr:y>0.28333</cdr:y>
    </cdr:from>
    <cdr:to>
      <cdr:x>1</cdr:x>
      <cdr:y>0.38166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5760640" y="1224136"/>
          <a:ext cx="2792945" cy="424833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0.46017</cdr:x>
      <cdr:y>0.11134</cdr:y>
    </cdr:from>
    <cdr:to>
      <cdr:x>1</cdr:x>
      <cdr:y>0.24394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536504" y="576064"/>
          <a:ext cx="3343003" cy="68609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94D3-0B2F-41E9-ADC5-2736787EF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CFDD6-42CB-46E8-99BF-FBDE28AD9691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94B8-2151-4A57-A424-DBE2F1221C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4786346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Атырау облыстық денсаулық сақтау </a:t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ШЖҚ КМК “Махамбет аудандық орталық ауруханасы”</a:t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ШЖҚ КМК “Махамбет аудандық орталық ауруханасы” бойынша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2016-2019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жылдарға арналған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бағдарламасы индикаторларының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жылғы орындалысы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негізгі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бағыт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атқарылған жұмыстар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5143512"/>
            <a:ext cx="3143272" cy="928694"/>
          </a:xfrm>
        </p:spPr>
        <p:txBody>
          <a:bodyPr>
            <a:normAutofit fontScale="85000" lnSpcReduction="10000"/>
          </a:bodyPr>
          <a:lstStyle/>
          <a:p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Шуақбаев М.Т.</a:t>
            </a:r>
          </a:p>
          <a:p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ШЖҚ КМК “Махамбет аудандық орталық ауруханасы” директоры</a:t>
            </a:r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Жалпы өлім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көрсеткіші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532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0156"/>
                <a:gridCol w="1785950"/>
                <a:gridCol w="1143008"/>
                <a:gridCol w="1157286"/>
                <a:gridCol w="1843110"/>
                <a:gridCol w="90009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Деңгейі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Нозология түрі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2017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Деңгейі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Нозология түрі</a:t>
                      </a:r>
                      <a:endParaRPr lang="ru-RU" sz="2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Жүрек қан тамыр </a:t>
                      </a:r>
                      <a:r>
                        <a:rPr lang="kk-KZ" sz="2000" b="1" dirty="0" smtClean="0">
                          <a:latin typeface="Times New Roman CYR"/>
                          <a:ea typeface="Calibri"/>
                          <a:cs typeface="Times New Roman"/>
                        </a:rPr>
                        <a:t>аурулары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58-28,8</a:t>
                      </a: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Жүрек қан тамыр </a:t>
                      </a:r>
                      <a:r>
                        <a:rPr lang="kk-KZ" sz="2000" b="1" dirty="0" smtClean="0">
                          <a:latin typeface="Times New Roman CYR"/>
                          <a:ea typeface="Calibri"/>
                          <a:cs typeface="Times New Roman"/>
                        </a:rPr>
                        <a:t>аурулары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52-25,6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Тыныс </a:t>
                      </a:r>
                      <a:r>
                        <a:rPr lang="kk-KZ" sz="2000" b="1">
                          <a:latin typeface="Times New Roman CYR"/>
                          <a:ea typeface="Calibri"/>
                          <a:cs typeface="Times New Roman"/>
                        </a:rPr>
                        <a:t>жолы </a:t>
                      </a:r>
                      <a:r>
                        <a:rPr lang="kk-KZ" sz="2000" b="1" smtClean="0">
                          <a:latin typeface="Times New Roman CYR"/>
                          <a:ea typeface="Calibri"/>
                          <a:cs typeface="Times New Roman"/>
                        </a:rPr>
                        <a:t>аурулар</a:t>
                      </a:r>
                      <a:r>
                        <a:rPr lang="kk-KZ" sz="2000" b="1" dirty="0" smtClean="0">
                          <a:latin typeface="Times New Roman CYR"/>
                          <a:ea typeface="Calibri"/>
                          <a:cs typeface="Times New Roman"/>
                        </a:rPr>
                        <a:t>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26-12,9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Тыныс </a:t>
                      </a:r>
                      <a:endParaRPr lang="en-US" sz="2000" b="1" dirty="0" smtClean="0">
                        <a:latin typeface="Times New Roman CYR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 CYR"/>
                          <a:ea typeface="Calibri"/>
                          <a:cs typeface="Times New Roman"/>
                        </a:rPr>
                        <a:t>жолы аурулары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18,7</a:t>
                      </a: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 CYR"/>
                          <a:ea typeface="Calibri"/>
                          <a:cs typeface="Times New Roman"/>
                        </a:rPr>
                        <a:t>Онкология</a:t>
                      </a:r>
                      <a:endParaRPr lang="en-US" sz="2000" b="1" dirty="0" smtClean="0">
                        <a:latin typeface="Times New Roman CYR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2-1</a:t>
                      </a: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highlight>
                          <a:srgbClr val="FFFFFF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000" b="1" dirty="0">
                          <a:latin typeface="Times New Roman CYR"/>
                          <a:ea typeface="Calibri"/>
                          <a:cs typeface="Times New Roman"/>
                        </a:rPr>
                        <a:t>онкология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3-</a:t>
                      </a:r>
                      <a:r>
                        <a:rPr lang="kk-KZ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r>
                        <a:rPr lang="ru-RU" sz="2000" b="1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Барлығы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Барлығы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highlight>
                            <a:srgbClr val="FF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203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Үйден қайтыс болғандар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Ауруханадан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МАОА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Үйден қайтыс болғандардың жас ерекшеліктері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32"/>
                <a:gridCol w="2571768"/>
                <a:gridCol w="20574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Жасы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Саны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ж\е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одан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жоғары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84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59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 – 49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highlight>
                            <a:srgbClr val="FF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 – 17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Сәби өлімі көрсеткіші (0 – 1 жас) 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000108"/>
          <a:ext cx="8001056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714884"/>
          <a:ext cx="7786742" cy="1649690"/>
        </p:xfrm>
        <a:graphic>
          <a:graphicData uri="http://schemas.openxmlformats.org/drawingml/2006/table">
            <a:tbl>
              <a:tblPr/>
              <a:tblGrid>
                <a:gridCol w="576143"/>
                <a:gridCol w="1057392"/>
                <a:gridCol w="672392"/>
                <a:gridCol w="1148898"/>
                <a:gridCol w="1117207"/>
                <a:gridCol w="804400"/>
                <a:gridCol w="624360"/>
                <a:gridCol w="1013241"/>
                <a:gridCol w="772709"/>
              </a:tblGrid>
              <a:tr h="1088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жыл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Туған саны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Өлгені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Перинат.патология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Туа болған даму ақаулығы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Пневмония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ЖІИ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Бақытсыз жағдай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  <a:latin typeface="Times New Roman CYR"/>
                          <a:ea typeface="Calibri"/>
                          <a:cs typeface="Times New Roman"/>
                        </a:rPr>
                        <a:t>Шала туылу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06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781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solidFill>
                            <a:srgbClr val="7030A0"/>
                          </a:solidFill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6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784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74" marR="57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643042" y="4000504"/>
            <a:ext cx="61436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Сәби өлімінің негізгі себептері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– 15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аралы</a:t>
            </a:r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ғындағы балалар өлімі саны, себебі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 өлім саны: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      2018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Пневмония – 1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жолдарыны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бітелуі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(асфиксия) – 3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Пневмония – 1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жолдарыны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бітелуі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(асфиксия) - 2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Жөл көлік оқиғасы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- 1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Ұрпақты болу жасындағы әйелдерді талдау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6043626" cy="4054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940152" y="1370965"/>
            <a:ext cx="271635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Отбасын жоспарлау кабинеті:</a:t>
            </a: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rgbClr val="FF0000"/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235 әйел  - 3,5% </a:t>
            </a: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 CYR"/>
              <a:ea typeface="Calibri" pitchFamily="34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Отбасын жоспарлау, предгравидарлы дайындық жұмыстарының жүргізілуі </a:t>
            </a:r>
            <a:r>
              <a:rPr lang="kk-KZ" sz="1600" b="1" dirty="0" smtClean="0">
                <a:solidFill>
                  <a:srgbClr val="002060"/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толық көлемде емес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ұрпақты болу жасындағы әйелдердің экстрагенитальды аурулардан сауықтырылуы </a:t>
            </a:r>
            <a:r>
              <a:rPr lang="kk-KZ" sz="1600" b="1" dirty="0" smtClean="0">
                <a:solidFill>
                  <a:schemeClr val="accent6">
                    <a:lumMod val="75000"/>
                  </a:schemeClr>
                </a:solidFill>
                <a:latin typeface="Times New Roman CYR"/>
                <a:ea typeface="Calibri" pitchFamily="34" charset="0"/>
                <a:cs typeface="Times New Roman" pitchFamily="18" charset="0"/>
              </a:rPr>
              <a:t>– өте төмен деңгейде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критикалық 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жағдайлар</a:t>
            </a: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 эклампсия</a:t>
            </a: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5626894"/>
            <a:ext cx="846274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 CYR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Ұрпақты болу жасындағы әйелдер саны -6695, жүктілікке абсалютті қарама қарсы көрсеткіші барлары -68-1,0%құрайды .  Контрацепция:   жатыр ішілік спираль 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64,2% - (28), Virgo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31% - (15).Барлығы 43 қауіпті топтағы әйел контрацепцияланған. 63,2 пайызын құрайды.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kk-KZ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Ұрпақты болу жасындағы әйелдердің динамикалық бақылау тобы бойынша бөлінуі,контрацепциялануы: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5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/>
                <a:gridCol w="642958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Ұ/а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Әйел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саны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ҰБЖ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әйел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ЭГАбар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Әйелдер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Контрацепция</a:t>
                      </a:r>
                      <a:r>
                        <a:rPr lang="kk-K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қарама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қайшы-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лыгы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(2В)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Контрацепциялану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Әлеуметтік жағдайы төмен әйел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Саны </a:t>
                      </a:r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5 топ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Контрацепция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Махамбет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4654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2152-46,2</a:t>
                      </a: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518-24,3%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202-38,9%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18-0,83%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12-85,7%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36-14,6%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20-55,5%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Алмалы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677-45,1%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145-21,4%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90-62%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2-0,3%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2-100%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48-7%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23-47,9%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Береке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477-47,7%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97-9,7%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39-40,2</a:t>
                      </a: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2-0,41%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2-100%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60-12,5 %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35 -58,3 %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Сарайшық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1363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610-44,7%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198-32,4%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67-33,8%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5-0,81%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2-40%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78-12,7%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12-15,3%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Бейбарыс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717-43,4%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194-26,7%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79-40,7%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4-0,55%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4-100%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45-6,2%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17-37,7%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Жалгансай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215-38,5%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67-30%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25-37%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4-1,8%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2-50%-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14-6,5%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4-28,5%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1"/>
          <a:ext cx="8229600" cy="5281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714380"/>
                <a:gridCol w="77154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833847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Актогай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183-36,8%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62-32,1%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34-54%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2-0,8%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2-100%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11-5,6%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8-72,7%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8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Сарытогай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337-41,5%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74-22,4%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35-47,2%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4-1,1%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3-75%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6-1,8%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2-33,3%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8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Тандай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390-57,3%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93-22,3%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41-44%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5-1,2%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4-80%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12-3%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5—41,6%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8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Алга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370-41,6%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86-22,9%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51-59,1%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7-1,8%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4-50%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10-2,7%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7-70%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8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Ортакшыл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372-32,7%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96-25,8%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42-43,7%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5-1,3%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3--60%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23-6,1%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11-47,8%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8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Акжайык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193-40,3%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36-18%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11-30,5%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5-2,5%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4-80%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19-9,5%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11-57,8%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67694"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Барлығы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15105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6695-44,7%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1669--25%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705-42,2%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68-1,01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оның ішінде 44 қыз  бала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43-63,2%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362-5,4%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155-42,8%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Мақсатты индикаторлардың орындалысы</a:t>
            </a:r>
            <a:endParaRPr lang="ru-RU" sz="32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214414" y="1071546"/>
          <a:ext cx="6643734" cy="372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Жүрек қан тамыр ауруларының кездесу жиілігі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2745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Себептері 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Церебралды васкулялры аурулар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Жүректің ишемиялық ауруы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Жедел инфаркт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Алғаш тіркелгендер саны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Жүрек қан тамыр ауруларынан көрсеткіштерін жақсарту жолдары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550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kk-KZ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 сайын өлім себептерін талдау, жіберілген кемшіліктерді  анықтау</a:t>
            </a:r>
            <a:r>
              <a:rPr lang="kk-KZ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Жедел ми қан айналым бұзылысымен тіркелген дердің реабилитациялық емін жақсарту,диспансерлік топтағылардың дәрі дәрмекпен қамтылуын мониторинг жүргізу.</a:t>
            </a:r>
            <a:endParaRPr lang="ru-RU" sz="3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Квартал сайын Д топтағылардың сауықтырылуын қадағалау, 65 жастан жоғары науқастарға үйден орта буын қызметкерлерінің көмегімен, әлеуметтік қызметкер көмегін жандандыру. Өзін өзі басқару бағдарламасы арқылы науқастарға аурулардың асқынуын кеңінен түсіндіру.</a:t>
            </a:r>
            <a:r>
              <a:rPr lang="kk-KZ" sz="3800" dirty="0" smtClean="0">
                <a:latin typeface="Times New Roman" pitchFamily="18" charset="0"/>
                <a:cs typeface="Times New Roman" pitchFamily="18" charset="0"/>
              </a:rPr>
              <a:t>  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Жедел коранарлы синдром себебінен өлім себебін азайту мақсатында үйден, стационарға дейінгі көмек көрсету  жағдайын халық арасында кеңінен түсінік жүмыстарын жүргізу.      </a:t>
            </a:r>
            <a:endParaRPr lang="ru-RU" sz="3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«Артериальды гипертензия мектептерінде» жаңадан есепке алынған науқастармен түсінік  жұмысын күшейту. </a:t>
            </a:r>
            <a:endParaRPr lang="ru-RU" sz="3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«Махамбет аудандық орталық ауруханасы» құрылымы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денсаулық сақтау мекемесі: 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Орталық аурухана – 1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кереуеттік тәуліктік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медициналық көмекпен қамтамасыз ету)</a:t>
            </a:r>
          </a:p>
          <a:p>
            <a:pPr lvl="1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терапия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хирургия бөлімшесі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балалар бөлімшесі, </a:t>
            </a:r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жұқпалы аурулар бөлімшесі,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перзентхана бөлімшесі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орталық емхана –1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30 кереуеттік күндізгі стационар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дәрігерлік емхана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 (30 кереуеттік күндізгі стационар)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фельдшерлік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– акушерлік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пункт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медициналық пункт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Емханалар, ФАП және МП бойынша ауысымына қабылдау мүмкіндігі -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465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адам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Аудан халқына онкологиялық көмек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000108"/>
          <a:ext cx="82296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kk-KZ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Қатерлі ісік ауруымен аурушаңдылық жағдайы 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kk-KZ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мың халыққа 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ж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ж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</a:t>
                      </a: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132,9</a:t>
                      </a:r>
                      <a:r>
                        <a:rPr lang="kk-KZ" sz="16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109,1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85720" y="2071678"/>
          <a:ext cx="578647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643570" y="2285992"/>
          <a:ext cx="3214710" cy="260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43636" y="4357694"/>
            <a:ext cx="27146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Өлім көрсеткіші: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26 (84,3%)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2018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30 (96,3%)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Ауданды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 көрсеткіш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96,3%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Облыстық көрсеткіш – 64,7%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285720" y="142852"/>
          <a:ext cx="4429156" cy="110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57454"/>
                <a:gridCol w="2071702"/>
              </a:tblGrid>
              <a:tr h="151446"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жылдық өмір сүру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ұзақтығы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116" marR="53116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2017жыл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116" marR="531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116" marR="5311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91-49,7%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116" marR="531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 – 67,2%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116" marR="53116"/>
                </a:tc>
              </a:tr>
            </a:tbl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500042"/>
            <a:ext cx="4038600" cy="562612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kk-KZ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Қатерлі ісік аурулары бойынша көрсеткішті жақсарту жолдары: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1.Скринингтік тексерулерді сапалы жүргізуді қадағалау,әсіресе визуальды орналасқан қатерлі ісіктерді ерте анықтау ;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Қатерлі ісік ауруларымен қайтқан кісілерге мониторинг жүргізу. 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Әйелдерді қарау,ерлерді қарау кабинеттерінің жұмысын жандандыру.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4.Онко диспансерлерге консультацияға жіберілгендер қатаң қадағалану.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1725500"/>
            <a:ext cx="42862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қатерлі ісік аурлары индикаторларын анализдеу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Онкологиялық қызметті дамыту бағдарламасы бойынша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ерте  диагностика  17- 50% құрайды ,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өлім көрстекіші өсіп отыр 12% -ға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5-жылдық өмір сүру деңгейі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67,2% (областық көрстекіш 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47,7)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қатерлі ісікпен аурушаңдылық  7 жағдайға  23,8%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төмендеген.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Туберкулезбен аурушаңдылық жағдайы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kk-KZ" sz="24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Туберкулезден аурушаңдылық көрсеткіші:</a:t>
            </a: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2017 жылы </a:t>
            </a: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19жағдай (55,8%)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жылы - 16 жағдай (46,6%)  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Аудандық көрсеткіш (46,6%) (облыстық көрсеткіш-75,2%)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Туберкулездің асқынған түрі тіркелген жоқ. </a:t>
            </a: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Балалар арасында: 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2017 жылы </a:t>
            </a: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жағдай (40,9%)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жылы - 1 жағдай (9,8%)  </a:t>
            </a: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Жасөспірімдер арасында: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2017 жылы </a:t>
            </a: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жағдай (0%)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жылы - 1 жағдай (58,2%)  </a:t>
            </a:r>
          </a:p>
          <a:p>
            <a:pPr>
              <a:buFont typeface="Wingdings" pitchFamily="2" charset="2"/>
              <a:buChar char="q"/>
            </a:pPr>
            <a:endParaRPr lang="kk-KZ" sz="2400" dirty="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kk-KZ" sz="2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4290"/>
            <a:ext cx="4038600" cy="6429420"/>
          </a:xfrm>
        </p:spPr>
        <p:txBody>
          <a:bodyPr>
            <a:noAutofit/>
          </a:bodyPr>
          <a:lstStyle/>
          <a:p>
            <a:r>
              <a:rPr lang="kk-K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Тұрғындар арасында туберкулезді белсенді анықтау</a:t>
            </a:r>
            <a:endParaRPr lang="kk-KZ" sz="12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Флюорографиялық жоспар  -14351, орындалысы -13990     97,4%.</a:t>
            </a: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Тексерістен өтпегендер </a:t>
            </a:r>
            <a:r>
              <a:rPr lang="en-US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361 адам. </a:t>
            </a:r>
            <a:endParaRPr lang="en-US" sz="12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Қауіптілік тобы бойынша </a:t>
            </a:r>
            <a:r>
              <a:rPr lang="ru-RU" sz="12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– 34 </a:t>
            </a:r>
            <a:r>
              <a:rPr lang="ru-RU" sz="1200" dirty="0" err="1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2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12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15-17 жас жасөспірімдерден-19, әскери қызметке шақырылғандардан-7, психоневрологиялық диспансерде есепте тұратындардан-6, мектепке дейінгі мекемелерде қызмет жасайтындардан-2 қызметкер тексеруден өтпеген. 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Манту сынамасымен қамту: аудан бойынша жоспар - 5906 орындалысы – 5750  (97,3%) </a:t>
            </a: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156 бала манту сынамасына тексерілмеген , оның 135 –і қауіп қатер тобындағы балалар. облыстық көрсеткіш 97,8 болса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Босанғаннан кейінгі кезеңде туберкулезбен аурушаңдылық: 2017 ж – 1, 2018 ж – 1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Аудан бойынша ересектер, жасөспірімдер жәнебалалар арасында туберкулезден өлім соңғы екі жылда да тіркелген жоқ.  </a:t>
            </a:r>
            <a:r>
              <a:rPr lang="kk-KZ" sz="12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Туберкулезден өлім көрсеткіші облыс бойынша 2017 жылмен салыстырғанда 2,3 тен 1,9 ға төмендеген. Яғни 17,3 пайыз</a:t>
            </a: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Жаңа туған нәресетлерді туберкулезге қарсы вакцинациялау көрстекіші 96,4 пайыз(Облыста 93,5). </a:t>
            </a:r>
          </a:p>
          <a:p>
            <a:r>
              <a:rPr lang="kk-KZ" sz="1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Аудан бойынша оқшаулауға тиісті 8 баланың 4-еуі оқшауланған.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697559"/>
          </a:xfrm>
        </p:spPr>
        <p:txBody>
          <a:bodyPr>
            <a:normAutofit fontScale="40000" lnSpcReduction="20000"/>
          </a:bodyPr>
          <a:lstStyle/>
          <a:p>
            <a:r>
              <a:rPr lang="kk-KZ" sz="6000" b="1" u="sng" dirty="0" smtClean="0">
                <a:latin typeface="Times New Roman" pitchFamily="18" charset="0"/>
                <a:cs typeface="Times New Roman" pitchFamily="18" charset="0"/>
              </a:rPr>
              <a:t>Туберкулез  аурулары бойынша көрсеткішті жақсарту жолдары: 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туберкулезге қарсы профилактикалық егуді кемінде 95 пайызға көтеру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тәуекел тобы мен міндетті контингентті флюрографиялық зерттеуді уақытылы қамтамасыз ету.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екпеден бас тартқан ата аналармен түсінік жұмыстарын жалғастыру.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6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туберкулез ошағындағы балалар мен жасөспірмдерді оқшаулауды ұйымдастыру. 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b="1" dirty="0" smtClean="0"/>
              <a:t>Жарақаттанудан болған өлім көрсеткіші жағдайы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Жарақаттанудан болған аурушаңдық </a:t>
            </a:r>
          </a:p>
          <a:p>
            <a:endParaRPr lang="kk-KZ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өлім көрсеткіші жағдайы</a:t>
            </a:r>
            <a:endParaRPr lang="kk-KZ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2017 жылы -20 (64,6) </a:t>
            </a:r>
          </a:p>
          <a:p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2018жылы  -17(49,7) </a:t>
            </a:r>
          </a:p>
          <a:p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облыстық көрсеткіш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50,6%.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Өлім себептері құрылымына қарай жіктесек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Автотравма ,бас ми жарақаты, травмадан кейнгі жағдайлардан  - 4 жағдай  (0%)</a:t>
            </a:r>
            <a:endParaRPr lang="ru-RU" sz="29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Өз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өзіне қол жұмсау   -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(66,0%)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Төменгі температураның әсері -1 (0%)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Уланулар  – 1 (50,0%)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Күйік -0 (0%)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жарақат  (кесіліп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тесілген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оқ қару жарақаты,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)- 3 (0%)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Тыныс жолдарының сумен бітелуінен болған асфиксия -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r>
              <a:rPr lang="kk-KZ" sz="2900" b="1" u="sng" dirty="0" smtClean="0">
                <a:latin typeface="Times New Roman" pitchFamily="18" charset="0"/>
                <a:cs typeface="Times New Roman" pitchFamily="18" charset="0"/>
              </a:rPr>
              <a:t>Жарақаттанудан өлім себептері  бойынша көрсеткішті жақсарту жолдары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халықтың  ассоциальды топтарымен жұмысты жандандыру.;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 мектеп ,денсаулық сақтау ұйымдарында суицидиальды ойлары бар адамдар тобын ерте анықтай отырып психолог жұмысын күшейту, алдын алу жұмыстарына  мән беру;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-маусымдық мерзімде ата аналарға балаларына суға түсу аймақтарынан басқа жерге суға түсуге тиым салынуына ықпал ету.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-халық арасында, мектеп оқушылары арасында  жарақаттану кезінде алғашқы көмек көрсету шараларын үйрету.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Стационар алмастырушы көмек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071546"/>
            <a:ext cx="4038600" cy="2686056"/>
          </a:xfrm>
        </p:spPr>
        <p:txBody>
          <a:bodyPr>
            <a:normAutofit lnSpcReduction="1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Аудан бойынша: 60 кереует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30 кереует - орталық емхана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30 кереует -дәрігерлік амбулаториялар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000109"/>
            <a:ext cx="4038600" cy="3000396"/>
          </a:xfrm>
        </p:spPr>
        <p:txBody>
          <a:bodyPr>
            <a:normAutofit lnSpcReduction="10000"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Емделушілер саны: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2017 ж- 1571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2018 ж - 1248</a:t>
            </a:r>
          </a:p>
          <a:p>
            <a:r>
              <a:rPr lang="kk-K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Емделу себептері: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Жүрек қан тамыр аурулары – 67,5%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Өт жолы, бауыр аурулары – 8,6%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Эндокриндік аурулар – 5,6%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4357694"/>
            <a:ext cx="86067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Күндізгі аурухана мен үйден көрсетілетін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стационарлы көмекті өз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деңгейінде ұ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йымдастыра отырып ересек адамдар, соның ішінде созылмалы аурулары бар қарт адамдарды сауықтыру жұмыстарын  күшейту.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58246" cy="857256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Күндізгі және үйдегі стационарлар2017-2018 жылдың 12 айлық жұмысы: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71544"/>
          <a:ext cx="8786873" cy="559832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285884"/>
                <a:gridCol w="1000132"/>
                <a:gridCol w="803838"/>
                <a:gridCol w="686905"/>
                <a:gridCol w="800714"/>
                <a:gridCol w="800714"/>
                <a:gridCol w="800714"/>
                <a:gridCol w="869324"/>
                <a:gridCol w="869324"/>
                <a:gridCol w="869324"/>
              </a:tblGrid>
              <a:tr h="179286">
                <a:tc rowSpan="3">
                  <a:txBody>
                    <a:bodyPr/>
                    <a:lstStyle/>
                    <a:p>
                      <a:pPr algn="ctr"/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Төсек</a:t>
                      </a:r>
                      <a:r>
                        <a:rPr lang="ru-R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Емделген аурулар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Өткізген төсек күндері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Емделген </a:t>
                      </a:r>
                      <a:endParaRPr lang="kk-KZ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аурулар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Өткізген төсек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күндері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 жыл 12 айына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</a:t>
                      </a:r>
                      <a:r>
                        <a:rPr lang="kk-KZ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 12 айына 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Бар-лығы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Бар-лығы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О.і. бала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Бар-лығы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О.і. бала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Бар-лығы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О.і. бала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О.і. бала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</a:tr>
              <a:tr h="346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</a:tr>
              <a:tr h="692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Махамбет</a:t>
                      </a:r>
                      <a:r>
                        <a:rPr lang="kk-KZ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емханасы күндізгі аурухана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737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6003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762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6397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40</a:t>
                      </a:r>
                      <a:endParaRPr lang="ru-RU" dirty="0"/>
                    </a:p>
                  </a:txBody>
                  <a:tcPr marL="64357" marR="64357" marT="0" marB="0" anchor="b"/>
                </a:tc>
              </a:tr>
              <a:tr h="346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Алмалы</a:t>
                      </a: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ДЕ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504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560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</a:t>
                      </a:r>
                      <a:endParaRPr lang="ru-RU" dirty="0"/>
                    </a:p>
                  </a:txBody>
                  <a:tcPr marL="64357" marR="64357" marT="0" marB="0" anchor="b"/>
                </a:tc>
              </a:tr>
              <a:tr h="346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Бейбарыс</a:t>
                      </a: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ДЕ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128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1024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71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568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24</a:t>
                      </a:r>
                      <a:endParaRPr lang="ru-RU" dirty="0"/>
                    </a:p>
                  </a:txBody>
                  <a:tcPr marL="64357" marR="64357" marT="0" marB="0" anchor="b"/>
                </a:tc>
              </a:tr>
              <a:tr h="469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Сарайшык ДЕ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69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552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720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56</a:t>
                      </a:r>
                      <a:endParaRPr lang="ru-RU" dirty="0"/>
                    </a:p>
                  </a:txBody>
                  <a:tcPr marL="64357" marR="64357" marT="0" marB="0" anchor="b"/>
                </a:tc>
              </a:tr>
              <a:tr h="358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Сартогай ДЕ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25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</a:tr>
              <a:tr h="469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Ортакшыл ДЕ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135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1080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40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139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19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1104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152</a:t>
                      </a:r>
                      <a:endParaRPr lang="ru-RU" dirty="0"/>
                    </a:p>
                  </a:txBody>
                  <a:tcPr marL="64357" marR="64357" marT="0" marB="0" anchor="b"/>
                </a:tc>
              </a:tr>
              <a:tr h="358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Акжаық ДЕ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</a:tr>
              <a:tr h="346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Алга ДЕ</a:t>
                      </a:r>
                      <a:endParaRPr lang="ru-RU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17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32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36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288</a:t>
                      </a:r>
                      <a:endParaRPr lang="ru-RU" dirty="0"/>
                    </a:p>
                  </a:txBody>
                  <a:tcPr marL="64357" marR="64357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4357" marR="64357" marT="0" marB="0" anchor="b"/>
                </a:tc>
              </a:tr>
              <a:tr h="346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60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1142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15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9229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120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1571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36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12914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288</a:t>
                      </a:r>
                      <a:endParaRPr lang="ru-RU" dirty="0"/>
                    </a:p>
                  </a:txBody>
                  <a:tcPr marL="64357" marR="64357" marT="0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Тәуліктік стационар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2017 ж- 1641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2018 ж - 1496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8,5%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төмендеген.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Себебі: хирург дәрігерінің  3ай болмауы,реабилитациялық төсектердің орындалмауы.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/>
              <a:t>Жоспарлы жатқызу </a:t>
            </a:r>
          </a:p>
          <a:p>
            <a:r>
              <a:rPr lang="kk-KZ" dirty="0" smtClean="0"/>
              <a:t>2017 ж-381</a:t>
            </a:r>
          </a:p>
          <a:p>
            <a:r>
              <a:rPr lang="kk-KZ" dirty="0" smtClean="0"/>
              <a:t>2018 ж-357</a:t>
            </a:r>
          </a:p>
          <a:p>
            <a:r>
              <a:rPr lang="kk-KZ" dirty="0" smtClean="0"/>
              <a:t>Жалпы жоспарлы жолданған 842 науқастың 56 жағдайы штаттан тыс жағдай.</a:t>
            </a:r>
          </a:p>
          <a:p>
            <a:r>
              <a:rPr lang="kk-KZ" dirty="0" smtClean="0"/>
              <a:t>31 жағдай бойынша дәрігерлерге байланысты(анализ күні асқан,толық емес,құжаттары дұрыс емес)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Стационарлық көмек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642921"/>
          <a:ext cx="8358246" cy="586515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2628232"/>
                <a:gridCol w="1391046"/>
                <a:gridCol w="2225962"/>
                <a:gridCol w="1265055"/>
                <a:gridCol w="847951"/>
              </a:tblGrid>
              <a:tr h="30757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Бөлімше атауы</a:t>
                      </a:r>
                      <a:endParaRPr lang="ru-RU" sz="185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 жыл </a:t>
                      </a:r>
                      <a:r>
                        <a:rPr lang="en-US" sz="185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kk-KZ" sz="185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айға</a:t>
                      </a:r>
                      <a:endParaRPr lang="ru-RU" sz="185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Емделуге жатқызылған науқас саны, барлығы:</a:t>
                      </a:r>
                      <a:endParaRPr lang="ru-RU" sz="185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Оның ішінде шығарылғаны:</a:t>
                      </a:r>
                      <a:endParaRPr lang="ru-RU" sz="185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Төсек күні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230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Емделіп шыққаны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Қайтыс болғаны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Терапия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1640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85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неврологиялық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85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кардиологиялық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946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реабилитациялық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505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Балалар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162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162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1177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Жұқпалы аурулар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392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392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2664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Хирургия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1299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22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Акушерлік-гинекологиялық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босану төсектері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668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гинекологиялық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733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7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патологиялық</a:t>
                      </a:r>
                      <a:endParaRPr lang="ru-RU" sz="18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938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3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Барлығы: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1496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5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11397</a:t>
                      </a:r>
                      <a:endParaRPr lang="ru-RU" sz="18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Стационарлық көмек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857234"/>
          <a:ext cx="8355211" cy="5908124"/>
        </p:xfrm>
        <a:graphic>
          <a:graphicData uri="http://schemas.openxmlformats.org/drawingml/2006/table">
            <a:tbl>
              <a:tblPr/>
              <a:tblGrid>
                <a:gridCol w="571504"/>
                <a:gridCol w="2000264"/>
                <a:gridCol w="1369978"/>
                <a:gridCol w="1894038"/>
                <a:gridCol w="1076413"/>
                <a:gridCol w="1046491"/>
                <a:gridCol w="396523"/>
              </a:tblGrid>
              <a:tr h="21362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Бөлімше атауы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</a:t>
                      </a:r>
                      <a:r>
                        <a:rPr lang="kk-KZ" sz="1400" b="1" i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 </a:t>
                      </a:r>
                      <a:r>
                        <a:rPr lang="kk-KZ" sz="1400" b="1" i="1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 </a:t>
                      </a:r>
                      <a:r>
                        <a:rPr lang="kk-KZ" sz="1400" b="1" i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12 айы 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Емделуге жатқызылған науқас саны, барлығы: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Оның ішінде шығарылғаны: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Тө сек </a:t>
                      </a: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күні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Емделіп шыққаны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Қайтыс болғаны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62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Терапия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344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343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3088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кардиологиялық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109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неврологиялық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576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реабилитациялық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37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37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370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Балалар 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125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125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934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Жұқпалы аурулар</a:t>
                      </a: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321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321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2123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Хирургия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288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287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2058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34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Акушерлік-гинекологиялық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босану төсектері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127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127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501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гинекологиялық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139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139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1058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патологиялық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125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125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875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21">
                <a:tc>
                  <a:txBody>
                    <a:bodyPr/>
                    <a:lstStyle/>
                    <a:p>
                      <a:pPr algn="ctr"/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Барлығы:</a:t>
                      </a:r>
                      <a:endParaRPr lang="ru-RU" sz="1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1642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1641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12491</a:t>
                      </a:r>
                      <a:endParaRPr lang="ru-RU" dirty="0"/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Халық саны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642942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858016" y="1142984"/>
            <a:ext cx="20002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жылмен салыстырғанда халық саны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2.5%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азайған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Халықтың медициналық мекемені таңдау еркіндігіне байланысты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Алғашқы мүгедектілікке шығу жағдайы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  саны: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70  ,16 ж дейін-17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84 ,16 ж дейін-20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Себептеріне қарай: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Жүрек қан тамыр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аурулары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– 21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Нерв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жүйесі аурулары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- 8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болған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ақаулығы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- 8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Скрининг бағдарламасының орындалысы: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22960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5072074"/>
            <a:ext cx="878684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Ерлерді қарау 2018 жылы -1210(2017ж-1270) тексеруден өтіп 180 адам тексеруге жолданған.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Әйелдерді қарау  бөлмесінен 2018 жылы 2350  (2017ж-3089  ) тексеруден өтіп 207 әйел емделуге жіберілген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Профилактикалық және әлеуметтік психологиялық көмек бөлімі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9752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Мектептер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Қатысқаны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Түсіндірме жүмыстары жүргізілгені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Астма мектебі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Диабет мектебі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390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2953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2958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АГжәне ИБС мектебі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227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1468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1834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2745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Босануға дайындық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493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438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1502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1524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Жас ана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317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302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817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Дені сау бала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757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4925" marR="349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Отбасын жоспарлау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228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902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925" marR="3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4925" marR="349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548680"/>
            <a:ext cx="4248472" cy="4968552"/>
          </a:xfrm>
        </p:spPr>
        <p:txBody>
          <a:bodyPr>
            <a:noAutofit/>
          </a:bodyPr>
          <a:lstStyle/>
          <a:p>
            <a:pPr lvl="0"/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 жеткізген индикатор көрсеткіштері: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Туберкулездан өлім  төмендеді  ауданда тіркелген жоқ , облыста 1,9 көрсеткіш.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Ана өлімі жағдайы тіркелген жоқ — 0, облыста 5,9 көрсеткіш.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Жарақаттан  болатын өлім көрсеткіші    облыста 50,6, ауданда 49,7 межелі көрсеткіш-47,5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Туберкулезден аурушаңдылық көрсеткіші (46,6)  төмендеген. (облыстық көрсеткіш-75,2)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Қан айналым жүйесінен болатын өлім  көрсеткіші межелі көрсеткіш-151 ,ауданда 126,0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Участок дәрігеріне түсетін жүктемені азайту мақсатында 2018 жылы 15 участок орнына 18 участок ашылды.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500042"/>
            <a:ext cx="3961580" cy="3721045"/>
          </a:xfrm>
        </p:spPr>
        <p:txBody>
          <a:bodyPr>
            <a:normAutofit/>
          </a:bodyPr>
          <a:lstStyle/>
          <a:p>
            <a:r>
              <a:rPr lang="kk-KZ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 жеткізбеген индикаторлар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Сәби өлімі көрсеткіші  облыста 10,5, ауданда 14,2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Жалпы өлім көрсеткіші сәл облыстан (5,6) жоғары .Ауданда көрсеткіш-6,4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Қатерлі ісіктен болатын өлім көрсеткіші жоғары облыста 64,7, ауданда 96,3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Қаржыландыру көзі: </a:t>
            </a:r>
          </a:p>
          <a:p>
            <a:pPr>
              <a:buFont typeface="Wingdings" pitchFamily="2" charset="2"/>
              <a:buChar char="Ø"/>
            </a:pP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Әлеуметтік медициналық сақтандыру қоры – 613 541 189,28т </a:t>
            </a:r>
          </a:p>
          <a:p>
            <a:pPr>
              <a:buFont typeface="Wingdings" pitchFamily="2" charset="2"/>
              <a:buChar char="Ø"/>
            </a:pP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АО ДСБ – 42 500 900 т</a:t>
            </a:r>
          </a:p>
          <a:p>
            <a:pPr>
              <a:buFont typeface="Wingdings" pitchFamily="2" charset="2"/>
              <a:buChar char="Ø"/>
            </a:pP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Ақылы қызмет – 20 798 642, 84т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/>
          </p:cNvGraphicFramePr>
          <p:nvPr/>
        </p:nvGraphicFramePr>
        <p:xfrm>
          <a:off x="428596" y="2285992"/>
          <a:ext cx="850112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43608" y="1052736"/>
          <a:ext cx="6192688" cy="517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2019 жылға алға қойылған міндеттер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7544" y="993761"/>
            <a:ext cx="821925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.Ауданға қажетті дәрігерлермен қамтамасыз ету (Ақтоғай,  Жалғансай, Алға, Алмалы ,Бейбарыс ДА 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жалпы тәжірибе дәрігерлері, аудандық орталық ауруханасына 1 дәрігер офтальмолог,лор,балалар невропатологы,дерматолог);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.Халыққа көрсетілетін медициналық қызметтің сапасы мен қолжетілімділігін одан әрі жақсарту,кезексіз емхана жағдайы, электронды медициналық қызметті қолданысқа енгізе отырып </a:t>
            </a: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жыл басынан бастап  құжаттарды толық электронды түрге енгізу.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Жүкті әйелдердің денсаулық жағдайын бағалау,отбасын жоспарлау,босану жасындағы әйелдерді сауықтыру жұмыстарын күшейту.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.Ауруларды басқару бағдарламасы мен патронаж жұмысын жандандыра отырып учаскелік дәрігерлердің жалақысын 20 пайызға кезң кезеңімен көтеру.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.Паллиативті көмек көрсетуді және үйден күтім жасауды үйрету мақсатында стационардан 1 керуетті оңтайландыру арқылы медбикелік күтімді ұйымдастыру.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kk-KZ" sz="1800" dirty="0" smtClean="0"/>
              <a:t> 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Аусорсингке көшу арқылы қаражат үнемдеу саясатын жалғастыру (кір жуу қызметі, жылу қазандықтары т.б.)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algn="ctr">
              <a:buFontTx/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pPr algn="ctr">
              <a:buNone/>
            </a:pPr>
            <a:r>
              <a:rPr lang="kk-KZ" sz="4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40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Мамандармен қамтылу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57620" y="1357298"/>
            <a:ext cx="1571636" cy="23574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Дәрігер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медқызметкер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- 194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лево 5"/>
          <p:cNvSpPr/>
          <p:nvPr/>
        </p:nvSpPr>
        <p:spPr>
          <a:xfrm>
            <a:off x="5500694" y="1428736"/>
            <a:ext cx="1857388" cy="1056136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-12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Медбике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-31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500694" y="2428868"/>
            <a:ext cx="1928826" cy="107157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14 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Медбике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- 28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29520" y="1357298"/>
            <a:ext cx="1500198" cy="23574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Дәрігер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- 49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медқызметкер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- 197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0" y="785794"/>
          <a:ext cx="3682752" cy="31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0" y="3571876"/>
          <a:ext cx="4104456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929190" y="3643314"/>
          <a:ext cx="3929090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участокте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 ЖТД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қызмет атқарады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жетіспеушілігі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38,8%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құ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Алғашқы медициналық көмек көрсетуге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7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тәжірбиелік дәрігер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мамандандырылған көмек көрсетуге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- 5 (офтальмолог, отоларинголог, дерматолог,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неврологы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лаборант)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маманды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 етеді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жылы 8 дәрігер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38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медбике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жоспарлы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курсынан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өткізілді және ынталандыру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жүйесі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(СКПН)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ХХХХ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жоспардан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оқытылды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Әмбебап (универсальды) және прогрессивті патронаждық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0-5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қауіптілік факторларды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қызметті күшейту мақсатында (әзірге) орталық емханада 5 учаскелік балалар медбикелері оқытылып, жұмыс атқаруда.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жылға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52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медбикелердің санаттылығын көтеру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АБЖ (ПУЗ)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патронаж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бағдарламалары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11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медбикені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әлеуметтік және психологтарды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жоспарлы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мақсатында  оқыту жоспарланып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683568" y="620688"/>
          <a:ext cx="8246720" cy="495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572"/>
                <a:gridCol w="3772750"/>
                <a:gridCol w="1914418"/>
                <a:gridCol w="1668980"/>
              </a:tblGrid>
              <a:tr h="323967">
                <a:tc gridSpan="4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Емханаларда қабылдау саны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967">
                <a:tc row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Бөлімдер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Қабыдау саны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3783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Отбасы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денсаулық орталығы, </a:t>
                      </a:r>
                      <a:r>
                        <a:rPr lang="ru-RU" b="1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дәрігерлік амбулаториялар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ФАП, МП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60707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3544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6694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Кеңестік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диагностикалық</a:t>
                      </a:r>
                      <a:r>
                        <a:rPr lang="ru-RU" b="1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бөлім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58725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37040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Барлығы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119432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608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Үйден қаралғаны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6775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Жеке мамандармен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Дәрігерлік амбулаториялыр,отбасы денсаулығы орталығы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6804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967">
                <a:tc gridSpan="2">
                  <a:txBody>
                    <a:bodyPr/>
                    <a:lstStyle/>
                    <a:p>
                      <a:pPr algn="l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Әлеуметтік қызметкер,психолог</a:t>
                      </a:r>
                      <a:r>
                        <a:rPr lang="kk-KZ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3250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4409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78" marR="8337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11560" y="5814409"/>
            <a:ext cx="824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Емханалар, ФАП және МП тәуліктік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қабылдау мүмкіндігі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465 адам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мамандармен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үйден қарау деңгейі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29600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Жеке мамандар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Үйден қарау саны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Хирург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Отоларинголог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Невролог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(ересек)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Офтальмолог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Онколог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Кардиолог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Эндокринолог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Барлығы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4724975"/>
            <a:ext cx="846274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Медициналық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көмектің қолжетімділігі: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Зертханалық қызметтің қол жетімділігі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ОЛИМП зертханасының іске қосылуы.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ж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ымалы медициналық топ жұмысының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реттелуі.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5949087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жылмен салыстырғанда науқастарды үйден қарау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3.5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пайызғы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төмендеді 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Демографиялық көрсеткіш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67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1071570"/>
                <a:gridCol w="1071570"/>
                <a:gridCol w="1285884"/>
                <a:gridCol w="1071570"/>
                <a:gridCol w="1071570"/>
                <a:gridCol w="971527"/>
              </a:tblGrid>
              <a:tr h="9191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Туу көрсеткіші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Өлім көрсеткіші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Табиғи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өсім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9165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Жылы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9165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Саны 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784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919165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Көрсеткіштер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26,0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5,9%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16,9%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16,8%</a:t>
                      </a:r>
                      <a:r>
                        <a:rPr lang="kk-KZ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аурушаңдық деңгейі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785795"/>
            <a:ext cx="3351316" cy="314327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Жалпы аурушаңдық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2018 жылы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16845</a:t>
            </a:r>
          </a:p>
          <a:p>
            <a:pPr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2017 жылы -16958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Алғашқы аурушаңдылықпен</a:t>
            </a:r>
          </a:p>
          <a:p>
            <a:pPr algn="just">
              <a:buNone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тіркелу деңгейі: </a:t>
            </a:r>
          </a:p>
          <a:p>
            <a:pPr algn="just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2018 жылы - 8015 </a:t>
            </a:r>
          </a:p>
          <a:p>
            <a:pPr algn="just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2017 жылы -7940</a:t>
            </a:r>
          </a:p>
          <a:p>
            <a:pPr algn="just">
              <a:buFont typeface="Wingdings" pitchFamily="2" charset="2"/>
              <a:buChar char="Ø"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Аурушаңдық себептері: </a:t>
            </a:r>
          </a:p>
          <a:p>
            <a:pPr algn="just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жүрек қан тамыр, </a:t>
            </a:r>
          </a:p>
          <a:p>
            <a:pPr algn="just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тыныс жолдары аурулары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779912" y="785794"/>
            <a:ext cx="4906888" cy="292895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Ересектер арасында аурушаңдылық көрсеткіші :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 орын – тыныс жолдары аурулары -991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2 орын –жүрек қан тамыр аурулары -517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3 орын - көз аурулары  — 336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жасөспірімдер арасында</a:t>
            </a:r>
            <a:r>
              <a:rPr lang="kk-K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ғы  аурушаңдылық көрсеткіші :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 орын – тыныс жолы аурулары-210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2 орын –көз аурулары –54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3орын –қан аурулары -29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 арасында</a:t>
            </a:r>
            <a:r>
              <a:rPr lang="kk-K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ғы аурушаңдылық көрсеткіші: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 орын тыныс жолдары аурулары  – 2328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2 орын –құлақ есту жүйесі аурулары  -399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орын-асқорыту жүйесі аурулары-239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3212976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2766</Words>
  <Application>Microsoft Office PowerPoint</Application>
  <PresentationFormat>Экран (4:3)</PresentationFormat>
  <Paragraphs>914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  Атырау облыстық денсаулық сақтау  ШЖҚ КМК “Махамбет аудандық орталық ауруханасы”   ШЖҚ КМК “Махамбет аудандық орталық ауруханасы” бойынша 2016-2019 жылдарға арналған «Денсаулық» мемлекеттік бағдарламасы индикаторларының 2018 жылғы орындалысы және негізгі 7 бағыт бойынша атқарылған жұмыстар</vt:lpstr>
      <vt:lpstr>«Махамбет аудандық орталық ауруханасы» құрылымы</vt:lpstr>
      <vt:lpstr>Халық саны </vt:lpstr>
      <vt:lpstr>Мамандармен қамтылу</vt:lpstr>
      <vt:lpstr>Презентация PowerPoint</vt:lpstr>
      <vt:lpstr>Презентация PowerPoint</vt:lpstr>
      <vt:lpstr>Жеке мамандармен үйден қарау деңгейі</vt:lpstr>
      <vt:lpstr>Демографиялық көрсеткіш </vt:lpstr>
      <vt:lpstr>Жалпы аурушаңдық деңгейі</vt:lpstr>
      <vt:lpstr>Жалпы өлім көрсеткіші </vt:lpstr>
      <vt:lpstr>Үйден қайтыс болғандардың жас ерекшеліктері</vt:lpstr>
      <vt:lpstr>Сәби өлімі көрсеткіші (0 – 1 жас)  </vt:lpstr>
      <vt:lpstr>1 – 15 жас аралығындағы балалар өлімі саны, себебі</vt:lpstr>
      <vt:lpstr>Ұрпақты болу жасындағы әйелдерді талдау</vt:lpstr>
      <vt:lpstr>Ұрпақты болу жасындағы әйелдердің динамикалық бақылау тобы бойынша бөлінуі,контрацепциялануы: </vt:lpstr>
      <vt:lpstr>Презентация PowerPoint</vt:lpstr>
      <vt:lpstr>Мақсатты индикаторлардың орындалысы</vt:lpstr>
      <vt:lpstr>Жүрек қан тамыр ауруларының кездесу жиілігі</vt:lpstr>
      <vt:lpstr>Жүрек қан тамыр ауруларынан көрсеткіштерін жақсарту жолдары</vt:lpstr>
      <vt:lpstr>Аудан халқына онкологиялық көмек</vt:lpstr>
      <vt:lpstr>Презентация PowerPoint</vt:lpstr>
      <vt:lpstr>Туберкулезбен аурушаңдылық жағдайы </vt:lpstr>
      <vt:lpstr>  </vt:lpstr>
      <vt:lpstr>Жарақаттанудан болған өлім көрсеткіші жағдайы</vt:lpstr>
      <vt:lpstr>Стационар алмастырушы көмек</vt:lpstr>
      <vt:lpstr>Күндізгі және үйдегі стационарлар2017-2018 жылдың 12 айлық жұмысы:</vt:lpstr>
      <vt:lpstr>Тәуліктік стационар</vt:lpstr>
      <vt:lpstr>Стационарлық көмек</vt:lpstr>
      <vt:lpstr>Стационарлық көмек</vt:lpstr>
      <vt:lpstr>Алғашқы мүгедектілікке шығу жағдайы </vt:lpstr>
      <vt:lpstr>Скрининг бағдарламасының орындалысы:</vt:lpstr>
      <vt:lpstr>Профилактикалық және әлеуметтік психологиялық көмек бөлімі</vt:lpstr>
      <vt:lpstr>Презентация PowerPoint</vt:lpstr>
      <vt:lpstr>                     </vt:lpstr>
      <vt:lpstr>                           </vt:lpstr>
      <vt:lpstr>2019 жылға алға қойылған міндеттер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User</cp:lastModifiedBy>
  <cp:revision>155</cp:revision>
  <cp:lastPrinted>2019-11-20T09:11:35Z</cp:lastPrinted>
  <dcterms:created xsi:type="dcterms:W3CDTF">2019-01-24T07:10:38Z</dcterms:created>
  <dcterms:modified xsi:type="dcterms:W3CDTF">2019-11-20T09:11:40Z</dcterms:modified>
</cp:coreProperties>
</file>